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
  </p:notesMasterIdLst>
  <p:handoutMasterIdLst>
    <p:handoutMasterId r:id="rId10"/>
  </p:handoutMasterIdLst>
  <p:sldIdLst>
    <p:sldId id="260" r:id="rId2"/>
    <p:sldId id="329" r:id="rId3"/>
    <p:sldId id="338" r:id="rId4"/>
    <p:sldId id="334" r:id="rId5"/>
    <p:sldId id="335" r:id="rId6"/>
    <p:sldId id="340" r:id="rId7"/>
    <p:sldId id="341" r:id="rId8"/>
  </p:sldIdLst>
  <p:sldSz cx="9144000" cy="6858000" type="screen4x3"/>
  <p:notesSz cx="6797675" cy="9874250"/>
  <p:defaultTextStyle>
    <a:defPPr>
      <a:defRPr lang="en-GB"/>
    </a:defPPr>
    <a:lvl1pPr algn="l" rtl="0" eaLnBrk="0" fontAlgn="base" hangingPunct="0">
      <a:spcBef>
        <a:spcPct val="0"/>
      </a:spcBef>
      <a:spcAft>
        <a:spcPct val="0"/>
      </a:spcAft>
      <a:defRPr sz="3200" kern="1200">
        <a:solidFill>
          <a:srgbClr val="0D108D"/>
        </a:solidFill>
        <a:latin typeface="Arial" charset="0"/>
        <a:ea typeface="+mn-ea"/>
        <a:cs typeface="+mn-cs"/>
      </a:defRPr>
    </a:lvl1pPr>
    <a:lvl2pPr marL="457200" algn="l" rtl="0" eaLnBrk="0" fontAlgn="base" hangingPunct="0">
      <a:spcBef>
        <a:spcPct val="0"/>
      </a:spcBef>
      <a:spcAft>
        <a:spcPct val="0"/>
      </a:spcAft>
      <a:defRPr sz="3200" kern="1200">
        <a:solidFill>
          <a:srgbClr val="0D108D"/>
        </a:solidFill>
        <a:latin typeface="Arial" charset="0"/>
        <a:ea typeface="+mn-ea"/>
        <a:cs typeface="+mn-cs"/>
      </a:defRPr>
    </a:lvl2pPr>
    <a:lvl3pPr marL="914400" algn="l" rtl="0" eaLnBrk="0" fontAlgn="base" hangingPunct="0">
      <a:spcBef>
        <a:spcPct val="0"/>
      </a:spcBef>
      <a:spcAft>
        <a:spcPct val="0"/>
      </a:spcAft>
      <a:defRPr sz="3200" kern="1200">
        <a:solidFill>
          <a:srgbClr val="0D108D"/>
        </a:solidFill>
        <a:latin typeface="Arial" charset="0"/>
        <a:ea typeface="+mn-ea"/>
        <a:cs typeface="+mn-cs"/>
      </a:defRPr>
    </a:lvl3pPr>
    <a:lvl4pPr marL="1371600" algn="l" rtl="0" eaLnBrk="0" fontAlgn="base" hangingPunct="0">
      <a:spcBef>
        <a:spcPct val="0"/>
      </a:spcBef>
      <a:spcAft>
        <a:spcPct val="0"/>
      </a:spcAft>
      <a:defRPr sz="3200" kern="1200">
        <a:solidFill>
          <a:srgbClr val="0D108D"/>
        </a:solidFill>
        <a:latin typeface="Arial" charset="0"/>
        <a:ea typeface="+mn-ea"/>
        <a:cs typeface="+mn-cs"/>
      </a:defRPr>
    </a:lvl4pPr>
    <a:lvl5pPr marL="1828800" algn="l" rtl="0" eaLnBrk="0" fontAlgn="base" hangingPunct="0">
      <a:spcBef>
        <a:spcPct val="0"/>
      </a:spcBef>
      <a:spcAft>
        <a:spcPct val="0"/>
      </a:spcAft>
      <a:defRPr sz="3200" kern="1200">
        <a:solidFill>
          <a:srgbClr val="0D108D"/>
        </a:solidFill>
        <a:latin typeface="Arial" charset="0"/>
        <a:ea typeface="+mn-ea"/>
        <a:cs typeface="+mn-cs"/>
      </a:defRPr>
    </a:lvl5pPr>
    <a:lvl6pPr marL="2286000" algn="l" defTabSz="914400" rtl="0" eaLnBrk="1" latinLnBrk="0" hangingPunct="1">
      <a:defRPr sz="3200" kern="1200">
        <a:solidFill>
          <a:srgbClr val="0D108D"/>
        </a:solidFill>
        <a:latin typeface="Arial" charset="0"/>
        <a:ea typeface="+mn-ea"/>
        <a:cs typeface="+mn-cs"/>
      </a:defRPr>
    </a:lvl6pPr>
    <a:lvl7pPr marL="2743200" algn="l" defTabSz="914400" rtl="0" eaLnBrk="1" latinLnBrk="0" hangingPunct="1">
      <a:defRPr sz="3200" kern="1200">
        <a:solidFill>
          <a:srgbClr val="0D108D"/>
        </a:solidFill>
        <a:latin typeface="Arial" charset="0"/>
        <a:ea typeface="+mn-ea"/>
        <a:cs typeface="+mn-cs"/>
      </a:defRPr>
    </a:lvl7pPr>
    <a:lvl8pPr marL="3200400" algn="l" defTabSz="914400" rtl="0" eaLnBrk="1" latinLnBrk="0" hangingPunct="1">
      <a:defRPr sz="3200" kern="1200">
        <a:solidFill>
          <a:srgbClr val="0D108D"/>
        </a:solidFill>
        <a:latin typeface="Arial" charset="0"/>
        <a:ea typeface="+mn-ea"/>
        <a:cs typeface="+mn-cs"/>
      </a:defRPr>
    </a:lvl8pPr>
    <a:lvl9pPr marL="3657600" algn="l" defTabSz="914400" rtl="0" eaLnBrk="1" latinLnBrk="0" hangingPunct="1">
      <a:defRPr sz="3200" kern="1200">
        <a:solidFill>
          <a:srgbClr val="0D108D"/>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2478"/>
    <a:srgbClr val="002E8A"/>
    <a:srgbClr val="0D108D"/>
    <a:srgbClr val="003399"/>
    <a:srgbClr val="003366"/>
    <a:srgbClr val="5524D0"/>
    <a:srgbClr val="FC1E43"/>
    <a:srgbClr val="9802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162" autoAdjust="0"/>
    <p:restoredTop sz="83126" autoAdjust="0"/>
  </p:normalViewPr>
  <p:slideViewPr>
    <p:cSldViewPr>
      <p:cViewPr varScale="1">
        <p:scale>
          <a:sx n="84" d="100"/>
          <a:sy n="84" d="100"/>
        </p:scale>
        <p:origin x="96" y="2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77" d="100"/>
          <a:sy n="77" d="100"/>
        </p:scale>
        <p:origin x="216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4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36867" name="Rectangle 3"/>
          <p:cNvSpPr>
            <a:spLocks noGrp="1" noChangeArrowheads="1"/>
          </p:cNvSpPr>
          <p:nvPr>
            <p:ph type="dt" sz="quarter" idx="1"/>
          </p:nvPr>
        </p:nvSpPr>
        <p:spPr bwMode="auto">
          <a:xfrm>
            <a:off x="3851275" y="0"/>
            <a:ext cx="2946400" cy="494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36868" name="Rectangle 4"/>
          <p:cNvSpPr>
            <a:spLocks noGrp="1" noChangeArrowheads="1"/>
          </p:cNvSpPr>
          <p:nvPr>
            <p:ph type="ftr" sz="quarter" idx="2"/>
          </p:nvPr>
        </p:nvSpPr>
        <p:spPr bwMode="auto">
          <a:xfrm>
            <a:off x="0" y="9379984"/>
            <a:ext cx="2946400" cy="494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36869" name="Rectangle 5"/>
          <p:cNvSpPr>
            <a:spLocks noGrp="1" noChangeArrowheads="1"/>
          </p:cNvSpPr>
          <p:nvPr>
            <p:ph type="sldNum" sz="quarter" idx="3"/>
          </p:nvPr>
        </p:nvSpPr>
        <p:spPr bwMode="auto">
          <a:xfrm>
            <a:off x="3851275" y="9379984"/>
            <a:ext cx="2946400" cy="494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F8FBF160-0AF5-49AC-B5ED-1C413155595B}" type="slidenum">
              <a:rPr lang="en-GB"/>
              <a:pPr>
                <a:defRPr/>
              </a:pPr>
              <a:t>‹#›</a:t>
            </a:fld>
            <a:endParaRPr lang="en-GB"/>
          </a:p>
        </p:txBody>
      </p:sp>
    </p:spTree>
    <p:extLst>
      <p:ext uri="{BB962C8B-B14F-4D97-AF65-F5344CB8AC3E}">
        <p14:creationId xmlns:p14="http://schemas.microsoft.com/office/powerpoint/2010/main" val="2985638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6400" cy="494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30723" name="Rectangle 3"/>
          <p:cNvSpPr>
            <a:spLocks noGrp="1" noChangeArrowheads="1"/>
          </p:cNvSpPr>
          <p:nvPr>
            <p:ph type="dt" idx="1"/>
          </p:nvPr>
        </p:nvSpPr>
        <p:spPr bwMode="auto">
          <a:xfrm>
            <a:off x="3851275" y="0"/>
            <a:ext cx="2946400" cy="494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0244" name="Rectangle 4"/>
          <p:cNvSpPr>
            <a:spLocks noGrp="1" noRot="1" noChangeAspect="1" noChangeArrowheads="1" noTextEdit="1"/>
          </p:cNvSpPr>
          <p:nvPr>
            <p:ph type="sldImg" idx="2"/>
          </p:nvPr>
        </p:nvSpPr>
        <p:spPr bwMode="auto">
          <a:xfrm>
            <a:off x="931863" y="741363"/>
            <a:ext cx="4935537" cy="3702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906463" y="4689993"/>
            <a:ext cx="4984750" cy="4443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26" name="Rectangle 6"/>
          <p:cNvSpPr>
            <a:spLocks noGrp="1" noChangeArrowheads="1"/>
          </p:cNvSpPr>
          <p:nvPr>
            <p:ph type="ftr" sz="quarter" idx="4"/>
          </p:nvPr>
        </p:nvSpPr>
        <p:spPr bwMode="auto">
          <a:xfrm>
            <a:off x="0" y="9379984"/>
            <a:ext cx="2946400" cy="494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30727" name="Rectangle 7"/>
          <p:cNvSpPr>
            <a:spLocks noGrp="1" noChangeArrowheads="1"/>
          </p:cNvSpPr>
          <p:nvPr>
            <p:ph type="sldNum" sz="quarter" idx="5"/>
          </p:nvPr>
        </p:nvSpPr>
        <p:spPr bwMode="auto">
          <a:xfrm>
            <a:off x="3851275" y="9379984"/>
            <a:ext cx="2946400" cy="494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27DEBAC5-9B21-41F9-B257-507B8474DD9F}" type="slidenum">
              <a:rPr lang="en-GB"/>
              <a:pPr>
                <a:defRPr/>
              </a:pPr>
              <a:t>‹#›</a:t>
            </a:fld>
            <a:endParaRPr lang="en-GB"/>
          </a:p>
        </p:txBody>
      </p:sp>
    </p:spTree>
    <p:extLst>
      <p:ext uri="{BB962C8B-B14F-4D97-AF65-F5344CB8AC3E}">
        <p14:creationId xmlns:p14="http://schemas.microsoft.com/office/powerpoint/2010/main" val="25177452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7DEBAC5-9B21-41F9-B257-507B8474DD9F}" type="slidenum">
              <a:rPr lang="en-GB" smtClean="0"/>
              <a:pPr>
                <a:defRPr/>
              </a:pPr>
              <a:t>1</a:t>
            </a:fld>
            <a:endParaRPr lang="en-GB"/>
          </a:p>
        </p:txBody>
      </p:sp>
    </p:spTree>
    <p:extLst>
      <p:ext uri="{BB962C8B-B14F-4D97-AF65-F5344CB8AC3E}">
        <p14:creationId xmlns:p14="http://schemas.microsoft.com/office/powerpoint/2010/main" val="890374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Since the last conference we have gained four new members. </a:t>
            </a:r>
          </a:p>
          <a:p>
            <a:r>
              <a:rPr lang="en-GB" dirty="0" smtClean="0"/>
              <a:t>Bulgaria,</a:t>
            </a:r>
            <a:r>
              <a:rPr lang="en-GB" baseline="0" dirty="0" smtClean="0"/>
              <a:t> represented by Tatyana </a:t>
            </a:r>
            <a:r>
              <a:rPr lang="en-GB" baseline="0" dirty="0" err="1" smtClean="0"/>
              <a:t>Nanovska</a:t>
            </a:r>
            <a:r>
              <a:rPr lang="en-GB" baseline="0" dirty="0" smtClean="0"/>
              <a:t> has come on board and rebranded to Clarkson Hyde Bulgaria</a:t>
            </a:r>
          </a:p>
          <a:p>
            <a:endParaRPr lang="en-GB" baseline="0" dirty="0" smtClean="0"/>
          </a:p>
          <a:p>
            <a:r>
              <a:rPr lang="en-GB" baseline="0" dirty="0" smtClean="0"/>
              <a:t>Then we have Malta, Joe Cordina &amp; Associates recommended to us by our previous member Charles Scerri. Joe Cordina is the main point of contact and we have his son Anthony Cordina who is representing them. </a:t>
            </a:r>
          </a:p>
          <a:p>
            <a:endParaRPr lang="en-GB" baseline="0" dirty="0" smtClean="0"/>
          </a:p>
          <a:p>
            <a:r>
              <a:rPr lang="en-GB" baseline="0" dirty="0" smtClean="0"/>
              <a:t>Our newest member is in Bangladesh, they was unable to attend the conference as their membership has very recently been approved. Pallav is making arrangements to go and visit their offices.  </a:t>
            </a:r>
          </a:p>
          <a:p>
            <a:endParaRPr lang="en-GB" sz="1200" kern="1200" dirty="0" smtClean="0">
              <a:solidFill>
                <a:schemeClr val="tx1"/>
              </a:solidFill>
              <a:effectLst/>
              <a:latin typeface="Times New Roman" pitchFamily="18" charset="0"/>
              <a:ea typeface="+mn-ea"/>
              <a:cs typeface="+mn-cs"/>
            </a:endParaRPr>
          </a:p>
          <a:p>
            <a:r>
              <a:rPr lang="en-GB" sz="1200" kern="1200" dirty="0" smtClean="0">
                <a:solidFill>
                  <a:schemeClr val="tx1"/>
                </a:solidFill>
                <a:effectLst/>
                <a:latin typeface="Times New Roman" pitchFamily="18" charset="0"/>
                <a:ea typeface="+mn-ea"/>
                <a:cs typeface="+mn-cs"/>
              </a:rPr>
              <a:t>Last but by no means least</a:t>
            </a:r>
            <a:r>
              <a:rPr lang="en-GB" sz="1200" kern="1200" baseline="0" dirty="0" smtClean="0">
                <a:solidFill>
                  <a:schemeClr val="tx1"/>
                </a:solidFill>
                <a:effectLst/>
                <a:latin typeface="Times New Roman" pitchFamily="18" charset="0"/>
                <a:ea typeface="+mn-ea"/>
                <a:cs typeface="+mn-cs"/>
              </a:rPr>
              <a:t> w</a:t>
            </a:r>
            <a:r>
              <a:rPr lang="en-GB" sz="1200" kern="1200" dirty="0" smtClean="0">
                <a:solidFill>
                  <a:schemeClr val="tx1"/>
                </a:solidFill>
                <a:effectLst/>
                <a:latin typeface="Times New Roman" pitchFamily="18" charset="0"/>
                <a:ea typeface="+mn-ea"/>
                <a:cs typeface="+mn-cs"/>
              </a:rPr>
              <a:t>e are so pleased to announce that our previous member Saud Ansari has made the decision to come back to the CH International ‘family’. Saud has re-joined as Clarkson Hyde Saud Ansari and is happy to be back as a valued member of our network. </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Saud unfortunately cannot attend this year’s conference in Stockholm but we hope to see him at our future conferences</a:t>
            </a:r>
            <a:endParaRPr lang="en-GB" dirty="0"/>
          </a:p>
        </p:txBody>
      </p:sp>
      <p:sp>
        <p:nvSpPr>
          <p:cNvPr id="4" name="Slide Number Placeholder 3"/>
          <p:cNvSpPr>
            <a:spLocks noGrp="1"/>
          </p:cNvSpPr>
          <p:nvPr>
            <p:ph type="sldNum" sz="quarter" idx="10"/>
          </p:nvPr>
        </p:nvSpPr>
        <p:spPr/>
        <p:txBody>
          <a:bodyPr/>
          <a:lstStyle/>
          <a:p>
            <a:pPr>
              <a:defRPr/>
            </a:pPr>
            <a:fld id="{27DEBAC5-9B21-41F9-B257-507B8474DD9F}" type="slidenum">
              <a:rPr lang="en-GB" smtClean="0"/>
              <a:pPr>
                <a:defRPr/>
              </a:pPr>
              <a:t>2</a:t>
            </a:fld>
            <a:endParaRPr lang="en-GB"/>
          </a:p>
        </p:txBody>
      </p:sp>
    </p:spTree>
    <p:extLst>
      <p:ext uri="{BB962C8B-B14F-4D97-AF65-F5344CB8AC3E}">
        <p14:creationId xmlns:p14="http://schemas.microsoft.com/office/powerpoint/2010/main" val="3063692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Times New Roman" pitchFamily="18" charset="0"/>
                <a:ea typeface="+mn-ea"/>
                <a:cs typeface="+mn-cs"/>
              </a:rPr>
              <a:t>CH International competed in a tender, coordinated by Alberto for a listed Italian company to support it selling its products at various European Ironman contests. Our members involved were Germany, UK, Ireland, Denmark and France. </a:t>
            </a:r>
          </a:p>
          <a:p>
            <a:r>
              <a:rPr lang="en-GB" sz="1200" kern="1200" dirty="0" smtClean="0">
                <a:solidFill>
                  <a:schemeClr val="tx1"/>
                </a:solidFill>
                <a:effectLst/>
                <a:latin typeface="Times New Roman" pitchFamily="18" charset="0"/>
                <a:ea typeface="+mn-ea"/>
                <a:cs typeface="+mn-cs"/>
              </a:rPr>
              <a:t>There is an opportunity to work with the client in Sweden, Spain and Luxembourg too, we won in a beauty contest between KPMG, Deloitte and RMS International!!!!</a:t>
            </a:r>
          </a:p>
          <a:p>
            <a:r>
              <a:rPr lang="en-GB" sz="1200" kern="1200" dirty="0" smtClean="0">
                <a:solidFill>
                  <a:schemeClr val="tx1"/>
                </a:solidFill>
                <a:effectLst/>
                <a:latin typeface="Times New Roman" pitchFamily="18" charset="0"/>
                <a:ea typeface="+mn-ea"/>
                <a:cs typeface="+mn-cs"/>
              </a:rPr>
              <a:t>Thank you to Alberto for coordinating this and securing the deal and thank you to all other member countries involved. </a:t>
            </a:r>
          </a:p>
          <a:p>
            <a:endParaRPr lang="en-GB" sz="1500" dirty="0"/>
          </a:p>
        </p:txBody>
      </p:sp>
      <p:sp>
        <p:nvSpPr>
          <p:cNvPr id="4" name="Slide Number Placeholder 3"/>
          <p:cNvSpPr>
            <a:spLocks noGrp="1"/>
          </p:cNvSpPr>
          <p:nvPr>
            <p:ph type="sldNum" sz="quarter" idx="10"/>
          </p:nvPr>
        </p:nvSpPr>
        <p:spPr/>
        <p:txBody>
          <a:bodyPr/>
          <a:lstStyle/>
          <a:p>
            <a:pPr>
              <a:defRPr/>
            </a:pPr>
            <a:fld id="{27DEBAC5-9B21-41F9-B257-507B8474DD9F}" type="slidenum">
              <a:rPr lang="en-GB" smtClean="0"/>
              <a:pPr>
                <a:defRPr/>
              </a:pPr>
              <a:t>3</a:t>
            </a:fld>
            <a:endParaRPr lang="en-GB"/>
          </a:p>
        </p:txBody>
      </p:sp>
    </p:spTree>
    <p:extLst>
      <p:ext uri="{BB962C8B-B14F-4D97-AF65-F5344CB8AC3E}">
        <p14:creationId xmlns:p14="http://schemas.microsoft.com/office/powerpoint/2010/main" val="2324746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5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Big</a:t>
            </a:r>
            <a:r>
              <a:rPr lang="en-GB" baseline="0" dirty="0" smtClean="0"/>
              <a:t> developments on the branding front. Our Italian members a while ago changed their firm’s brand to Clarkson Hyde Italy, it represent the link with Clarkson Hyde, the founding member of CH International. Over the last year, we now have four more members taking on the Clarkson Hyde brand – CH International Spain, Bulgaria &amp; Pakistan </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27DEBAC5-9B21-41F9-B257-507B8474DD9F}" type="slidenum">
              <a:rPr lang="en-GB" smtClean="0"/>
              <a:pPr>
                <a:defRPr/>
              </a:pPr>
              <a:t>4</a:t>
            </a:fld>
            <a:endParaRPr lang="en-GB"/>
          </a:p>
        </p:txBody>
      </p:sp>
    </p:spTree>
    <p:extLst>
      <p:ext uri="{BB962C8B-B14F-4D97-AF65-F5344CB8AC3E}">
        <p14:creationId xmlns:p14="http://schemas.microsoft.com/office/powerpoint/2010/main" val="4029127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0" dirty="0" smtClean="0">
                <a:solidFill>
                  <a:schemeClr val="bg1">
                    <a:lumMod val="65000"/>
                  </a:schemeClr>
                </a:solidFill>
                <a:latin typeface="Arial" panose="020B0604020202020204" pitchFamily="34" charset="0"/>
                <a:cs typeface="Arial" panose="020B0604020202020204" pitchFamily="34" charset="0"/>
              </a:rPr>
              <a:t>We continue to attend each others meetings, last </a:t>
            </a:r>
            <a:r>
              <a:rPr lang="en-GB" sz="1200" kern="0" dirty="0" smtClean="0">
                <a:solidFill>
                  <a:schemeClr val="bg1">
                    <a:lumMod val="65000"/>
                  </a:schemeClr>
                </a:solidFill>
                <a:latin typeface="Arial" panose="020B0604020202020204" pitchFamily="34" charset="0"/>
                <a:cs typeface="Arial" panose="020B0604020202020204" pitchFamily="34" charset="0"/>
              </a:rPr>
              <a:t>year with Cicero in New </a:t>
            </a:r>
            <a:r>
              <a:rPr lang="en-GB" sz="1200" kern="0" dirty="0" err="1" smtClean="0">
                <a:solidFill>
                  <a:schemeClr val="bg1">
                    <a:lumMod val="65000"/>
                  </a:schemeClr>
                </a:solidFill>
                <a:latin typeface="Arial" panose="020B0604020202020204" pitchFamily="34" charset="0"/>
                <a:cs typeface="Arial" panose="020B0604020202020204" pitchFamily="34" charset="0"/>
              </a:rPr>
              <a:t>Dehli</a:t>
            </a:r>
            <a:r>
              <a:rPr lang="en-GB" sz="1200" kern="0" dirty="0" smtClean="0">
                <a:solidFill>
                  <a:schemeClr val="bg1">
                    <a:lumMod val="65000"/>
                  </a:schemeClr>
                </a:solidFill>
                <a:latin typeface="Arial" panose="020B0604020202020204" pitchFamily="34" charset="0"/>
                <a:cs typeface="Arial" panose="020B0604020202020204" pitchFamily="34" charset="0"/>
              </a:rPr>
              <a:t> &amp; Paris,</a:t>
            </a:r>
            <a:r>
              <a:rPr lang="en-GB" sz="1200" kern="0" baseline="0" dirty="0" smtClean="0">
                <a:solidFill>
                  <a:schemeClr val="bg1">
                    <a:lumMod val="65000"/>
                  </a:schemeClr>
                </a:solidFill>
                <a:latin typeface="Arial" panose="020B0604020202020204" pitchFamily="34" charset="0"/>
                <a:cs typeface="Arial" panose="020B0604020202020204" pitchFamily="34" charset="0"/>
              </a:rPr>
              <a:t> with Peter Lin and Michael joining us in Dubai last year. We had a </a:t>
            </a:r>
            <a:r>
              <a:rPr lang="en-GB" sz="1200" kern="0" dirty="0" smtClean="0">
                <a:solidFill>
                  <a:schemeClr val="bg1">
                    <a:lumMod val="65000"/>
                  </a:schemeClr>
                </a:solidFill>
                <a:latin typeface="Arial" panose="020B0604020202020204" pitchFamily="34" charset="0"/>
                <a:cs typeface="Arial" panose="020B0604020202020204" pitchFamily="34" charset="0"/>
              </a:rPr>
              <a:t>joint </a:t>
            </a:r>
            <a:r>
              <a:rPr lang="en-GB" sz="1200" kern="0" dirty="0" smtClean="0">
                <a:solidFill>
                  <a:schemeClr val="bg1">
                    <a:lumMod val="65000"/>
                  </a:schemeClr>
                </a:solidFill>
                <a:latin typeface="Arial" panose="020B0604020202020204" pitchFamily="34" charset="0"/>
                <a:cs typeface="Arial" panose="020B0604020202020204" pitchFamily="34" charset="0"/>
              </a:rPr>
              <a:t>regional conference with CHI Norway and </a:t>
            </a:r>
            <a:r>
              <a:rPr lang="en-GB" sz="1200" kern="0" dirty="0" err="1" smtClean="0">
                <a:solidFill>
                  <a:schemeClr val="bg1">
                    <a:lumMod val="65000"/>
                  </a:schemeClr>
                </a:solidFill>
                <a:latin typeface="Arial" panose="020B0604020202020204" pitchFamily="34" charset="0"/>
                <a:cs typeface="Arial" panose="020B0604020202020204" pitchFamily="34" charset="0"/>
              </a:rPr>
              <a:t>Hulaas</a:t>
            </a:r>
            <a:r>
              <a:rPr lang="en-GB" sz="1200" kern="0" dirty="0" smtClean="0">
                <a:solidFill>
                  <a:schemeClr val="bg1">
                    <a:lumMod val="65000"/>
                  </a:schemeClr>
                </a:solidFill>
                <a:latin typeface="Arial" panose="020B0604020202020204" pitchFamily="34" charset="0"/>
                <a:cs typeface="Arial" panose="020B0604020202020204" pitchFamily="34" charset="0"/>
              </a:rPr>
              <a:t> for the Moonlight ski trip in </a:t>
            </a:r>
            <a:r>
              <a:rPr lang="en-GB" sz="1200" kern="0" dirty="0" smtClean="0">
                <a:solidFill>
                  <a:schemeClr val="bg1">
                    <a:lumMod val="65000"/>
                  </a:schemeClr>
                </a:solidFill>
                <a:latin typeface="Arial" panose="020B0604020202020204" pitchFamily="34" charset="0"/>
                <a:cs typeface="Arial" panose="020B0604020202020204" pitchFamily="34" charset="0"/>
              </a:rPr>
              <a:t>Oslo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0" dirty="0" smtClean="0">
              <a:solidFill>
                <a:schemeClr val="bg1">
                  <a:lumMod val="65000"/>
                </a:schemeClr>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0" dirty="0" smtClean="0">
                <a:solidFill>
                  <a:schemeClr val="bg1">
                    <a:lumMod val="65000"/>
                  </a:schemeClr>
                </a:solidFill>
                <a:latin typeface="Arial" panose="020B0604020202020204" pitchFamily="34" charset="0"/>
                <a:cs typeface="Arial" panose="020B0604020202020204" pitchFamily="34" charset="0"/>
              </a:rPr>
              <a:t>Claire,</a:t>
            </a:r>
            <a:r>
              <a:rPr lang="en-GB" sz="1200" kern="0" baseline="0" dirty="0" smtClean="0">
                <a:solidFill>
                  <a:schemeClr val="bg1">
                    <a:lumMod val="65000"/>
                  </a:schemeClr>
                </a:solidFill>
                <a:latin typeface="Arial" panose="020B0604020202020204" pitchFamily="34" charset="0"/>
                <a:cs typeface="Arial" panose="020B0604020202020204" pitchFamily="34" charset="0"/>
              </a:rPr>
              <a:t> Carly and Graham met Pablo and Andrea earlier in this year for lunch in London.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0" dirty="0" smtClean="0">
                <a:solidFill>
                  <a:schemeClr val="bg1">
                    <a:lumMod val="65000"/>
                  </a:schemeClr>
                </a:solidFill>
                <a:latin typeface="Arial" panose="020B0604020202020204" pitchFamily="34" charset="0"/>
                <a:cs typeface="Arial" panose="020B0604020202020204" pitchFamily="34" charset="0"/>
              </a:rPr>
              <a:t>Luis</a:t>
            </a:r>
            <a:r>
              <a:rPr lang="en-GB" sz="1200" kern="0" baseline="0" dirty="0" smtClean="0">
                <a:solidFill>
                  <a:schemeClr val="bg1">
                    <a:lumMod val="65000"/>
                  </a:schemeClr>
                </a:solidFill>
                <a:latin typeface="Arial" panose="020B0604020202020204" pitchFamily="34" charset="0"/>
                <a:cs typeface="Arial" panose="020B0604020202020204" pitchFamily="34" charset="0"/>
              </a:rPr>
              <a:t> joined the SMS team in Panama last week and we’re delighted to welcome Pablo and Andrea from SMS who you have recently heard from.</a:t>
            </a:r>
            <a:endParaRPr lang="en-GB" dirty="0"/>
          </a:p>
        </p:txBody>
      </p:sp>
      <p:sp>
        <p:nvSpPr>
          <p:cNvPr id="4" name="Slide Number Placeholder 3"/>
          <p:cNvSpPr>
            <a:spLocks noGrp="1"/>
          </p:cNvSpPr>
          <p:nvPr>
            <p:ph type="sldNum" sz="quarter" idx="10"/>
          </p:nvPr>
        </p:nvSpPr>
        <p:spPr/>
        <p:txBody>
          <a:bodyPr/>
          <a:lstStyle/>
          <a:p>
            <a:pPr>
              <a:defRPr/>
            </a:pPr>
            <a:fld id="{27DEBAC5-9B21-41F9-B257-507B8474DD9F}" type="slidenum">
              <a:rPr lang="en-GB" smtClean="0"/>
              <a:pPr>
                <a:defRPr/>
              </a:pPr>
              <a:t>5</a:t>
            </a:fld>
            <a:endParaRPr lang="en-GB"/>
          </a:p>
        </p:txBody>
      </p:sp>
    </p:spTree>
    <p:extLst>
      <p:ext uri="{BB962C8B-B14F-4D97-AF65-F5344CB8AC3E}">
        <p14:creationId xmlns:p14="http://schemas.microsoft.com/office/powerpoint/2010/main" val="2289705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a:t>
            </a:r>
            <a:r>
              <a:rPr lang="en-GB" baseline="0" dirty="0" smtClean="0"/>
              <a:t> have been 41 referrals and advice requests in the year to date, between CH International and also with Cicero and</a:t>
            </a:r>
          </a:p>
          <a:p>
            <a:r>
              <a:rPr lang="en-GB" baseline="0" dirty="0" smtClean="0"/>
              <a:t>SMS</a:t>
            </a:r>
          </a:p>
          <a:p>
            <a:endParaRPr lang="en-GB" baseline="0" dirty="0" smtClean="0"/>
          </a:p>
          <a:p>
            <a:r>
              <a:rPr lang="en-GB" baseline="0" dirty="0" smtClean="0"/>
              <a:t>Thank you for all your commitment over the year!</a:t>
            </a:r>
            <a:endParaRPr lang="en-GB" dirty="0"/>
          </a:p>
        </p:txBody>
      </p:sp>
      <p:sp>
        <p:nvSpPr>
          <p:cNvPr id="4" name="Slide Number Placeholder 3"/>
          <p:cNvSpPr>
            <a:spLocks noGrp="1"/>
          </p:cNvSpPr>
          <p:nvPr>
            <p:ph type="sldNum" sz="quarter" idx="10"/>
          </p:nvPr>
        </p:nvSpPr>
        <p:spPr/>
        <p:txBody>
          <a:bodyPr/>
          <a:lstStyle/>
          <a:p>
            <a:pPr>
              <a:defRPr/>
            </a:pPr>
            <a:fld id="{27DEBAC5-9B21-41F9-B257-507B8474DD9F}" type="slidenum">
              <a:rPr lang="en-GB" smtClean="0"/>
              <a:pPr>
                <a:defRPr/>
              </a:pPr>
              <a:t>6</a:t>
            </a:fld>
            <a:endParaRPr lang="en-GB"/>
          </a:p>
        </p:txBody>
      </p:sp>
    </p:spTree>
    <p:extLst>
      <p:ext uri="{BB962C8B-B14F-4D97-AF65-F5344CB8AC3E}">
        <p14:creationId xmlns:p14="http://schemas.microsoft.com/office/powerpoint/2010/main" val="2324746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One-to-one</a:t>
            </a:r>
            <a:r>
              <a:rPr lang="en-GB" baseline="0" dirty="0" smtClean="0"/>
              <a:t> business clinic has also been a great initiative for sharing ideas and best practice, countries involved so far have been, Robert from Norway visiting </a:t>
            </a:r>
            <a:r>
              <a:rPr lang="en-GB" baseline="0" dirty="0" err="1" smtClean="0"/>
              <a:t>Sveinbjorn</a:t>
            </a:r>
            <a:r>
              <a:rPr lang="en-GB" baseline="0" dirty="0" smtClean="0"/>
              <a:t> in Iceland, me visiting UK, Luis and Isabel from Spain went to Italy. We are also planning for Pallav to visit Israel within the next couple of months. (You may want to go on and talk about how it was helpful for you)</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I will hand you over now to Alberto and Graham</a:t>
            </a:r>
            <a:r>
              <a:rPr lang="en-GB" baseline="0" dirty="0" smtClean="0"/>
              <a:t> who will talk about their staff exchange experience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(When Alberto &amp; Graham have finished, please get the slides ready for Charles (presentation no. 10, who will report on the Technical group)</a:t>
            </a:r>
            <a:endParaRPr lang="en-GB"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After Charles please get the presentation ready for presentation no. 11 for Frederick</a:t>
            </a:r>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27DEBAC5-9B21-41F9-B257-507B8474DD9F}" type="slidenum">
              <a:rPr lang="en-GB" smtClean="0"/>
              <a:pPr>
                <a:defRPr/>
              </a:pPr>
              <a:t>7</a:t>
            </a:fld>
            <a:endParaRPr lang="en-GB"/>
          </a:p>
        </p:txBody>
      </p:sp>
    </p:spTree>
    <p:extLst>
      <p:ext uri="{BB962C8B-B14F-4D97-AF65-F5344CB8AC3E}">
        <p14:creationId xmlns:p14="http://schemas.microsoft.com/office/powerpoint/2010/main" val="3602006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6F9B2BE-C8B4-4C86-A665-457B18001A25}" type="slidenum">
              <a:rPr lang="en-GB"/>
              <a:pPr>
                <a:defRPr/>
              </a:pPr>
              <a:t>‹#›</a:t>
            </a:fld>
            <a:endParaRPr lang="en-GB"/>
          </a:p>
        </p:txBody>
      </p:sp>
    </p:spTree>
    <p:extLst>
      <p:ext uri="{BB962C8B-B14F-4D97-AF65-F5344CB8AC3E}">
        <p14:creationId xmlns:p14="http://schemas.microsoft.com/office/powerpoint/2010/main" val="2047444848"/>
      </p:ext>
    </p:extLst>
  </p:cSld>
  <p:clrMapOvr>
    <a:masterClrMapping/>
  </p:clrMapOvr>
  <p:transition spd="med">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3ED9CB2-8BD6-4355-AB6C-55F800AE17D3}" type="slidenum">
              <a:rPr lang="en-GB"/>
              <a:pPr>
                <a:defRPr/>
              </a:pPr>
              <a:t>‹#›</a:t>
            </a:fld>
            <a:endParaRPr lang="en-GB"/>
          </a:p>
        </p:txBody>
      </p:sp>
    </p:spTree>
    <p:extLst>
      <p:ext uri="{BB962C8B-B14F-4D97-AF65-F5344CB8AC3E}">
        <p14:creationId xmlns:p14="http://schemas.microsoft.com/office/powerpoint/2010/main" val="3265765097"/>
      </p:ext>
    </p:extLst>
  </p:cSld>
  <p:clrMapOvr>
    <a:masterClrMapping/>
  </p:clrMapOvr>
  <p:transition spd="med">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D5FBE70-B4AC-47B4-87C5-B54B6ADAA761}" type="slidenum">
              <a:rPr lang="en-GB"/>
              <a:pPr>
                <a:defRPr/>
              </a:pPr>
              <a:t>‹#›</a:t>
            </a:fld>
            <a:endParaRPr lang="en-GB"/>
          </a:p>
        </p:txBody>
      </p:sp>
    </p:spTree>
    <p:extLst>
      <p:ext uri="{BB962C8B-B14F-4D97-AF65-F5344CB8AC3E}">
        <p14:creationId xmlns:p14="http://schemas.microsoft.com/office/powerpoint/2010/main" val="1824819723"/>
      </p:ext>
    </p:extLst>
  </p:cSld>
  <p:clrMapOvr>
    <a:masterClrMapping/>
  </p:clrMapOvr>
  <p:transition spd="med">
    <p:zoom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D8AA2F5F-E85C-438D-9F8C-D064F4D9D143}" type="slidenum">
              <a:rPr lang="en-GB"/>
              <a:pPr>
                <a:defRPr/>
              </a:pPr>
              <a:t>‹#›</a:t>
            </a:fld>
            <a:endParaRPr lang="en-GB"/>
          </a:p>
        </p:txBody>
      </p:sp>
    </p:spTree>
    <p:extLst>
      <p:ext uri="{BB962C8B-B14F-4D97-AF65-F5344CB8AC3E}">
        <p14:creationId xmlns:p14="http://schemas.microsoft.com/office/powerpoint/2010/main" val="2084523754"/>
      </p:ext>
    </p:extLst>
  </p:cSld>
  <p:clrMapOvr>
    <a:masterClrMapping/>
  </p:clrMapOvr>
  <p:transition spd="med">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A0814EE-20AA-4111-BD95-55A4B54F8DA5}" type="slidenum">
              <a:rPr lang="en-GB"/>
              <a:pPr>
                <a:defRPr/>
              </a:pPr>
              <a:t>‹#›</a:t>
            </a:fld>
            <a:endParaRPr lang="en-GB"/>
          </a:p>
        </p:txBody>
      </p:sp>
    </p:spTree>
    <p:extLst>
      <p:ext uri="{BB962C8B-B14F-4D97-AF65-F5344CB8AC3E}">
        <p14:creationId xmlns:p14="http://schemas.microsoft.com/office/powerpoint/2010/main" val="2048050800"/>
      </p:ext>
    </p:extLst>
  </p:cSld>
  <p:clrMapOvr>
    <a:masterClrMapping/>
  </p:clrMapOvr>
  <p:transition spd="med">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799A309-887B-4A3A-B8A2-EDF500571822}" type="slidenum">
              <a:rPr lang="en-GB"/>
              <a:pPr>
                <a:defRPr/>
              </a:pPr>
              <a:t>‹#›</a:t>
            </a:fld>
            <a:endParaRPr lang="en-GB"/>
          </a:p>
        </p:txBody>
      </p:sp>
    </p:spTree>
    <p:extLst>
      <p:ext uri="{BB962C8B-B14F-4D97-AF65-F5344CB8AC3E}">
        <p14:creationId xmlns:p14="http://schemas.microsoft.com/office/powerpoint/2010/main" val="1696678738"/>
      </p:ext>
    </p:extLst>
  </p:cSld>
  <p:clrMapOvr>
    <a:masterClrMapping/>
  </p:clrMapOvr>
  <p:transition spd="med">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DBFB939-D308-4626-88CF-4C10E3E014EE}" type="slidenum">
              <a:rPr lang="en-GB"/>
              <a:pPr>
                <a:defRPr/>
              </a:pPr>
              <a:t>‹#›</a:t>
            </a:fld>
            <a:endParaRPr lang="en-GB"/>
          </a:p>
        </p:txBody>
      </p:sp>
    </p:spTree>
    <p:extLst>
      <p:ext uri="{BB962C8B-B14F-4D97-AF65-F5344CB8AC3E}">
        <p14:creationId xmlns:p14="http://schemas.microsoft.com/office/powerpoint/2010/main" val="2267380873"/>
      </p:ext>
    </p:extLst>
  </p:cSld>
  <p:clrMapOvr>
    <a:masterClrMapping/>
  </p:clrMapOvr>
  <p:transition spd="med">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1E96D98-9DE4-4247-AA43-B651A6BF06BD}" type="slidenum">
              <a:rPr lang="en-GB"/>
              <a:pPr>
                <a:defRPr/>
              </a:pPr>
              <a:t>‹#›</a:t>
            </a:fld>
            <a:endParaRPr lang="en-GB"/>
          </a:p>
        </p:txBody>
      </p:sp>
    </p:spTree>
    <p:extLst>
      <p:ext uri="{BB962C8B-B14F-4D97-AF65-F5344CB8AC3E}">
        <p14:creationId xmlns:p14="http://schemas.microsoft.com/office/powerpoint/2010/main" val="3031098106"/>
      </p:ext>
    </p:extLst>
  </p:cSld>
  <p:clrMapOvr>
    <a:masterClrMapping/>
  </p:clrMapOvr>
  <p:transition spd="med">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9403C8FD-AC4C-4A27-8891-D777AB2AB0A4}" type="slidenum">
              <a:rPr lang="en-GB"/>
              <a:pPr>
                <a:defRPr/>
              </a:pPr>
              <a:t>‹#›</a:t>
            </a:fld>
            <a:endParaRPr lang="en-GB"/>
          </a:p>
        </p:txBody>
      </p:sp>
    </p:spTree>
    <p:extLst>
      <p:ext uri="{BB962C8B-B14F-4D97-AF65-F5344CB8AC3E}">
        <p14:creationId xmlns:p14="http://schemas.microsoft.com/office/powerpoint/2010/main" val="1352652894"/>
      </p:ext>
    </p:extLst>
  </p:cSld>
  <p:clrMapOvr>
    <a:masterClrMapping/>
  </p:clrMapOvr>
  <p:transition spd="med">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FC0D72B2-2956-4091-A847-C9E5CBB6F873}" type="slidenum">
              <a:rPr lang="en-GB"/>
              <a:pPr>
                <a:defRPr/>
              </a:pPr>
              <a:t>‹#›</a:t>
            </a:fld>
            <a:endParaRPr lang="en-GB"/>
          </a:p>
        </p:txBody>
      </p:sp>
    </p:spTree>
    <p:extLst>
      <p:ext uri="{BB962C8B-B14F-4D97-AF65-F5344CB8AC3E}">
        <p14:creationId xmlns:p14="http://schemas.microsoft.com/office/powerpoint/2010/main" val="1207408944"/>
      </p:ext>
    </p:extLst>
  </p:cSld>
  <p:clrMapOvr>
    <a:masterClrMapping/>
  </p:clrMapOvr>
  <p:transition spd="med">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DF89CF6-2089-4BF7-95F5-FCD283DDC986}" type="slidenum">
              <a:rPr lang="en-GB"/>
              <a:pPr>
                <a:defRPr/>
              </a:pPr>
              <a:t>‹#›</a:t>
            </a:fld>
            <a:endParaRPr lang="en-GB"/>
          </a:p>
        </p:txBody>
      </p:sp>
    </p:spTree>
    <p:extLst>
      <p:ext uri="{BB962C8B-B14F-4D97-AF65-F5344CB8AC3E}">
        <p14:creationId xmlns:p14="http://schemas.microsoft.com/office/powerpoint/2010/main" val="1619063442"/>
      </p:ext>
    </p:extLst>
  </p:cSld>
  <p:clrMapOvr>
    <a:masterClrMapping/>
  </p:clrMapOvr>
  <p:transition spd="med">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453E3EA-3C93-4A30-B3F6-A7D1078122DF}" type="slidenum">
              <a:rPr lang="en-GB"/>
              <a:pPr>
                <a:defRPr/>
              </a:pPr>
              <a:t>‹#›</a:t>
            </a:fld>
            <a:endParaRPr lang="en-GB"/>
          </a:p>
        </p:txBody>
      </p:sp>
    </p:spTree>
    <p:extLst>
      <p:ext uri="{BB962C8B-B14F-4D97-AF65-F5344CB8AC3E}">
        <p14:creationId xmlns:p14="http://schemas.microsoft.com/office/powerpoint/2010/main" val="2798550365"/>
      </p:ext>
    </p:extLst>
  </p:cSld>
  <p:clrMapOvr>
    <a:masterClrMapping/>
  </p:clrMapOvr>
  <p:transition spd="med">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a:defRPr/>
            </a:pPr>
            <a:fld id="{B1991F82-10D9-4F6A-B372-C99FA84579A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zoom dir="in"/>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2.jp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subTitle" idx="1"/>
          </p:nvPr>
        </p:nvSpPr>
        <p:spPr>
          <a:xfrm>
            <a:off x="509587" y="4696941"/>
            <a:ext cx="8353425" cy="1676400"/>
          </a:xfrm>
        </p:spPr>
        <p:txBody>
          <a:bodyPr/>
          <a:lstStyle/>
          <a:p>
            <a:pPr algn="l"/>
            <a:endParaRPr lang="en-GB" sz="2800" dirty="0" smtClean="0">
              <a:latin typeface="Arial" pitchFamily="34" charset="0"/>
              <a:cs typeface="Arial" pitchFamily="34" charset="0"/>
            </a:endParaRPr>
          </a:p>
          <a:p>
            <a:pPr algn="l"/>
            <a:endParaRPr lang="en-GB" sz="2800" dirty="0">
              <a:solidFill>
                <a:srgbClr val="0D108D"/>
              </a:solidFill>
              <a:latin typeface="Arial" charset="0"/>
            </a:endParaRPr>
          </a:p>
          <a:p>
            <a:pPr algn="l"/>
            <a:endParaRPr lang="en-GB" sz="2800" dirty="0" smtClean="0">
              <a:solidFill>
                <a:srgbClr val="0D108D"/>
              </a:solidFill>
              <a:latin typeface="Arial" charset="0"/>
            </a:endParaRPr>
          </a:p>
        </p:txBody>
      </p:sp>
      <p:sp>
        <p:nvSpPr>
          <p:cNvPr id="7173" name="Rectangle 5"/>
          <p:cNvSpPr>
            <a:spLocks noGrp="1" noChangeArrowheads="1"/>
          </p:cNvSpPr>
          <p:nvPr>
            <p:ph type="ctrTitle"/>
          </p:nvPr>
        </p:nvSpPr>
        <p:spPr>
          <a:xfrm>
            <a:off x="682699" y="2934072"/>
            <a:ext cx="7705725" cy="1143000"/>
          </a:xfrm>
        </p:spPr>
        <p:txBody>
          <a:bodyPr/>
          <a:lstStyle/>
          <a:p>
            <a:pPr>
              <a:defRPr/>
            </a:pPr>
            <a:r>
              <a:rPr lang="en-GB" sz="4000" dirty="0" smtClean="0">
                <a:solidFill>
                  <a:srgbClr val="0D108D"/>
                </a:solidFill>
                <a:latin typeface="Arial" charset="0"/>
              </a:rPr>
              <a:t>Board Update</a:t>
            </a:r>
            <a:br>
              <a:rPr lang="en-GB" sz="4000" dirty="0" smtClean="0">
                <a:solidFill>
                  <a:srgbClr val="0D108D"/>
                </a:solidFill>
                <a:latin typeface="Arial" charset="0"/>
              </a:rPr>
            </a:br>
            <a:r>
              <a:rPr lang="en-GB" sz="3200" dirty="0" smtClean="0">
                <a:solidFill>
                  <a:srgbClr val="0D108D"/>
                </a:solidFill>
                <a:latin typeface="Arial" charset="0"/>
              </a:rPr>
              <a:t>Martin Karlsson</a:t>
            </a:r>
          </a:p>
        </p:txBody>
      </p:sp>
      <p:sp>
        <p:nvSpPr>
          <p:cNvPr id="2052" name="Line 9"/>
          <p:cNvSpPr>
            <a:spLocks noChangeShapeType="1"/>
          </p:cNvSpPr>
          <p:nvPr/>
        </p:nvSpPr>
        <p:spPr bwMode="auto">
          <a:xfrm>
            <a:off x="228600" y="4509120"/>
            <a:ext cx="8915400" cy="0"/>
          </a:xfrm>
          <a:prstGeom prst="line">
            <a:avLst/>
          </a:prstGeom>
          <a:noFill/>
          <a:ln w="57150">
            <a:solidFill>
              <a:srgbClr val="150C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053" name="Picture 22" descr="W:\CHI\flags 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852717" cy="1052736"/>
          </a:xfrm>
          <a:prstGeom prst="rect">
            <a:avLst/>
          </a:prstGeom>
        </p:spPr>
      </p:pic>
      <p:sp>
        <p:nvSpPr>
          <p:cNvPr id="7" name="Rectangle 5"/>
          <p:cNvSpPr txBox="1">
            <a:spLocks noChangeArrowheads="1"/>
          </p:cNvSpPr>
          <p:nvPr/>
        </p:nvSpPr>
        <p:spPr bwMode="auto">
          <a:xfrm>
            <a:off x="682698" y="4620369"/>
            <a:ext cx="7705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defRPr/>
            </a:pPr>
            <a:r>
              <a:rPr lang="en-GB" sz="4000" kern="0" dirty="0" smtClean="0">
                <a:solidFill>
                  <a:srgbClr val="0D108D"/>
                </a:solidFill>
                <a:latin typeface="Arial" charset="0"/>
              </a:rPr>
              <a:t>Stockholm</a:t>
            </a:r>
          </a:p>
          <a:p>
            <a:pPr>
              <a:defRPr/>
            </a:pPr>
            <a:r>
              <a:rPr lang="en-GB" sz="4000" kern="0" dirty="0" smtClean="0">
                <a:solidFill>
                  <a:srgbClr val="0D108D"/>
                </a:solidFill>
                <a:latin typeface="Arial" charset="0"/>
              </a:rPr>
              <a:t>2017/2018</a:t>
            </a:r>
            <a:endParaRPr lang="en-GB" sz="3200" kern="0" dirty="0" smtClean="0">
              <a:solidFill>
                <a:srgbClr val="0D108D"/>
              </a:solidFill>
              <a:latin typeface="Arial" charset="0"/>
            </a:endParaRPr>
          </a:p>
        </p:txBody>
      </p:sp>
    </p:spTree>
  </p:cSld>
  <p:clrMapOvr>
    <a:masterClrMapping/>
  </p:clrMapOvr>
  <p:transition spd="med">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a:xfrm>
            <a:off x="457200" y="2214563"/>
            <a:ext cx="8291264" cy="1069975"/>
          </a:xfrm>
        </p:spPr>
        <p:txBody>
          <a:bodyPr/>
          <a:lstStyle/>
          <a:p>
            <a:pPr algn="l"/>
            <a:r>
              <a:rPr lang="en-GB" sz="3300" dirty="0" smtClean="0">
                <a:solidFill>
                  <a:srgbClr val="150C7F"/>
                </a:solidFill>
                <a:latin typeface="Arial" charset="0"/>
              </a:rPr>
              <a:t>New members</a:t>
            </a:r>
          </a:p>
        </p:txBody>
      </p:sp>
      <p:sp>
        <p:nvSpPr>
          <p:cNvPr id="3075" name="Rectangle 9"/>
          <p:cNvSpPr>
            <a:spLocks noGrp="1" noChangeArrowheads="1"/>
          </p:cNvSpPr>
          <p:nvPr>
            <p:ph type="body" sz="half" idx="1"/>
          </p:nvPr>
        </p:nvSpPr>
        <p:spPr>
          <a:xfrm>
            <a:off x="457200" y="3249636"/>
            <a:ext cx="4344417" cy="3518266"/>
          </a:xfrm>
          <a:noFill/>
        </p:spPr>
        <p:txBody>
          <a:bodyPr/>
          <a:lstStyle/>
          <a:p>
            <a:pPr marL="0" indent="0">
              <a:buNone/>
            </a:pPr>
            <a:r>
              <a:rPr lang="en-GB" sz="1800" dirty="0">
                <a:solidFill>
                  <a:schemeClr val="bg2"/>
                </a:solidFill>
                <a:latin typeface="Arial" charset="0"/>
              </a:rPr>
              <a:t>Bulgaria </a:t>
            </a:r>
            <a:endParaRPr lang="en-GB" sz="1800" dirty="0">
              <a:solidFill>
                <a:schemeClr val="bg2"/>
              </a:solidFill>
              <a:latin typeface="Arial" charset="0"/>
            </a:endParaRPr>
          </a:p>
          <a:p>
            <a:pPr marL="0" indent="0">
              <a:buNone/>
            </a:pPr>
            <a:r>
              <a:rPr lang="en-GB" sz="1800" dirty="0" smtClean="0">
                <a:solidFill>
                  <a:schemeClr val="bg2"/>
                </a:solidFill>
                <a:latin typeface="Arial" charset="0"/>
              </a:rPr>
              <a:t>Tatyana </a:t>
            </a:r>
            <a:r>
              <a:rPr lang="en-GB" sz="1800" dirty="0" err="1" smtClean="0">
                <a:solidFill>
                  <a:schemeClr val="bg2"/>
                </a:solidFill>
                <a:latin typeface="Arial" charset="0"/>
              </a:rPr>
              <a:t>Nanovska</a:t>
            </a:r>
            <a:r>
              <a:rPr lang="en-GB" sz="1800" dirty="0" smtClean="0">
                <a:solidFill>
                  <a:schemeClr val="bg2"/>
                </a:solidFill>
                <a:latin typeface="Arial" charset="0"/>
              </a:rPr>
              <a:t> </a:t>
            </a:r>
          </a:p>
          <a:p>
            <a:pPr marL="0" indent="0">
              <a:buNone/>
            </a:pPr>
            <a:r>
              <a:rPr lang="en-GB" sz="1800" dirty="0" smtClean="0">
                <a:solidFill>
                  <a:schemeClr val="bg2"/>
                </a:solidFill>
                <a:latin typeface="Arial" charset="0"/>
              </a:rPr>
              <a:t>Clarkson </a:t>
            </a:r>
            <a:r>
              <a:rPr lang="en-GB" sz="1800" dirty="0" smtClean="0">
                <a:solidFill>
                  <a:schemeClr val="bg2"/>
                </a:solidFill>
                <a:latin typeface="Arial" charset="0"/>
              </a:rPr>
              <a:t>Hyde </a:t>
            </a:r>
            <a:r>
              <a:rPr lang="en-GB" sz="1800" dirty="0" smtClean="0">
                <a:solidFill>
                  <a:schemeClr val="bg2"/>
                </a:solidFill>
                <a:latin typeface="Arial" charset="0"/>
              </a:rPr>
              <a:t>Bulgaria</a:t>
            </a:r>
          </a:p>
          <a:p>
            <a:pPr marL="0" indent="0">
              <a:buNone/>
            </a:pPr>
            <a:endParaRPr lang="en-GB" sz="1800" dirty="0" smtClean="0">
              <a:solidFill>
                <a:schemeClr val="bg2"/>
              </a:solidFill>
              <a:latin typeface="Arial" charset="0"/>
            </a:endParaRPr>
          </a:p>
          <a:p>
            <a:pPr marL="0" indent="0">
              <a:buNone/>
            </a:pPr>
            <a:endParaRPr lang="en-GB" sz="1800" dirty="0" smtClean="0">
              <a:solidFill>
                <a:schemeClr val="bg2"/>
              </a:solidFill>
              <a:latin typeface="Arial" charset="0"/>
            </a:endParaRPr>
          </a:p>
          <a:p>
            <a:pPr marL="0" indent="0">
              <a:buNone/>
            </a:pPr>
            <a:endParaRPr lang="en-GB" sz="1800" dirty="0" smtClean="0">
              <a:solidFill>
                <a:schemeClr val="bg2"/>
              </a:solidFill>
              <a:latin typeface="Arial" charset="0"/>
            </a:endParaRPr>
          </a:p>
          <a:p>
            <a:pPr marL="0" indent="0">
              <a:buNone/>
            </a:pPr>
            <a:endParaRPr lang="en-GB" sz="1800" dirty="0" smtClean="0">
              <a:solidFill>
                <a:schemeClr val="bg2"/>
              </a:solidFill>
              <a:latin typeface="Arial" charset="0"/>
            </a:endParaRPr>
          </a:p>
          <a:p>
            <a:pPr marL="0" indent="0">
              <a:buNone/>
            </a:pPr>
            <a:r>
              <a:rPr lang="en-GB" sz="1800" dirty="0" smtClean="0">
                <a:solidFill>
                  <a:schemeClr val="bg2"/>
                </a:solidFill>
                <a:latin typeface="Arial" charset="0"/>
              </a:rPr>
              <a:t>Bangladesh </a:t>
            </a:r>
          </a:p>
          <a:p>
            <a:pPr marL="0" indent="0">
              <a:buNone/>
            </a:pPr>
            <a:r>
              <a:rPr lang="en-GB" sz="1800" dirty="0" smtClean="0">
                <a:solidFill>
                  <a:schemeClr val="bg2"/>
                </a:solidFill>
                <a:latin typeface="Arial" panose="020B0604020202020204" pitchFamily="34" charset="0"/>
                <a:cs typeface="Arial" panose="020B0604020202020204" pitchFamily="34" charset="0"/>
              </a:rPr>
              <a:t>Mohammad </a:t>
            </a:r>
            <a:r>
              <a:rPr lang="en-GB" sz="1800" dirty="0">
                <a:solidFill>
                  <a:schemeClr val="bg2"/>
                </a:solidFill>
                <a:latin typeface="Arial" panose="020B0604020202020204" pitchFamily="34" charset="0"/>
                <a:cs typeface="Arial" panose="020B0604020202020204" pitchFamily="34" charset="0"/>
              </a:rPr>
              <a:t>Abu Kawsar </a:t>
            </a:r>
            <a:endParaRPr lang="en-GB" sz="1800" dirty="0" smtClean="0">
              <a:solidFill>
                <a:schemeClr val="bg2"/>
              </a:solidFill>
              <a:latin typeface="Arial" panose="020B0604020202020204" pitchFamily="34" charset="0"/>
              <a:cs typeface="Arial" panose="020B0604020202020204" pitchFamily="34" charset="0"/>
            </a:endParaRPr>
          </a:p>
          <a:p>
            <a:pPr marL="0" indent="0">
              <a:buNone/>
            </a:pPr>
            <a:r>
              <a:rPr lang="en-GB" sz="1800" dirty="0" smtClean="0">
                <a:solidFill>
                  <a:schemeClr val="bg2"/>
                </a:solidFill>
                <a:latin typeface="Arial" panose="020B0604020202020204" pitchFamily="34" charset="0"/>
                <a:cs typeface="Arial" panose="020B0604020202020204" pitchFamily="34" charset="0"/>
              </a:rPr>
              <a:t>T</a:t>
            </a:r>
            <a:r>
              <a:rPr lang="en-GB" sz="1800" dirty="0">
                <a:solidFill>
                  <a:schemeClr val="bg2"/>
                </a:solidFill>
                <a:latin typeface="Arial" panose="020B0604020202020204" pitchFamily="34" charset="0"/>
                <a:cs typeface="Arial" panose="020B0604020202020204" pitchFamily="34" charset="0"/>
              </a:rPr>
              <a:t>. Hussain &amp; Co. Chartered Accountants</a:t>
            </a:r>
          </a:p>
          <a:p>
            <a:pPr marL="0" indent="0">
              <a:buNone/>
            </a:pPr>
            <a:endParaRPr lang="en-GB" sz="1800" dirty="0" smtClean="0">
              <a:solidFill>
                <a:schemeClr val="bg2"/>
              </a:solidFill>
              <a:latin typeface="Arial" charset="0"/>
            </a:endParaRPr>
          </a:p>
          <a:p>
            <a:endParaRPr lang="en-GB" sz="2000" dirty="0">
              <a:solidFill>
                <a:schemeClr val="bg2"/>
              </a:solidFill>
              <a:latin typeface="Arial" charset="0"/>
            </a:endParaRPr>
          </a:p>
          <a:p>
            <a:endParaRPr lang="en-GB" sz="2400" dirty="0" smtClean="0">
              <a:solidFill>
                <a:schemeClr val="bg2"/>
              </a:solidFill>
              <a:latin typeface="Arial" charset="0"/>
            </a:endParaRPr>
          </a:p>
          <a:p>
            <a:pPr lvl="1"/>
            <a:endParaRPr lang="en-GB" sz="2000" dirty="0" smtClean="0">
              <a:solidFill>
                <a:schemeClr val="bg2"/>
              </a:solidFill>
              <a:latin typeface="Arial" charset="0"/>
            </a:endParaRPr>
          </a:p>
        </p:txBody>
      </p:sp>
      <p:sp>
        <p:nvSpPr>
          <p:cNvPr id="3076" name="Line 4"/>
          <p:cNvSpPr>
            <a:spLocks noChangeShapeType="1"/>
          </p:cNvSpPr>
          <p:nvPr/>
        </p:nvSpPr>
        <p:spPr bwMode="auto">
          <a:xfrm>
            <a:off x="457200" y="3068638"/>
            <a:ext cx="8686800" cy="0"/>
          </a:xfrm>
          <a:prstGeom prst="line">
            <a:avLst/>
          </a:prstGeom>
          <a:noFill/>
          <a:ln w="57150">
            <a:solidFill>
              <a:srgbClr val="150C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3077" name="Picture 27" descr="W:\CHI\berlin 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6614"/>
            <a:ext cx="1866257" cy="990667"/>
          </a:xfrm>
          <a:prstGeom prst="rect">
            <a:avLst/>
          </a:prstGeom>
        </p:spPr>
      </p:pic>
      <p:sp>
        <p:nvSpPr>
          <p:cNvPr id="3" name="AutoShape 2" descr="Image result for tatyana nanovsk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Image result for tatyana nanovsk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p:cNvPicPr/>
          <p:nvPr/>
        </p:nvPicPr>
        <p:blipFill rotWithShape="1">
          <a:blip r:embed="rId5"/>
          <a:srcRect l="69632" t="64603" r="19732" b="19194"/>
          <a:stretch/>
        </p:blipFill>
        <p:spPr bwMode="auto">
          <a:xfrm>
            <a:off x="3178784" y="3331181"/>
            <a:ext cx="867410" cy="1057275"/>
          </a:xfrm>
          <a:prstGeom prst="rect">
            <a:avLst/>
          </a:prstGeom>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8784" y="5039455"/>
            <a:ext cx="918426" cy="1152208"/>
          </a:xfrm>
          <a:prstGeom prst="rect">
            <a:avLst/>
          </a:prstGeom>
        </p:spPr>
      </p:pic>
      <p:sp>
        <p:nvSpPr>
          <p:cNvPr id="13" name="Rectangle 9"/>
          <p:cNvSpPr txBox="1">
            <a:spLocks noChangeArrowheads="1"/>
          </p:cNvSpPr>
          <p:nvPr/>
        </p:nvSpPr>
        <p:spPr bwMode="auto">
          <a:xfrm>
            <a:off x="4793734" y="3249636"/>
            <a:ext cx="5064497" cy="3518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pPr>
            <a:r>
              <a:rPr lang="en-GB" sz="1800" kern="0" dirty="0" smtClean="0">
                <a:solidFill>
                  <a:schemeClr val="bg2"/>
                </a:solidFill>
                <a:latin typeface="Arial" charset="0"/>
              </a:rPr>
              <a:t>Malta </a:t>
            </a:r>
          </a:p>
          <a:p>
            <a:pPr marL="0" indent="0">
              <a:buFontTx/>
              <a:buNone/>
            </a:pPr>
            <a:r>
              <a:rPr lang="en-GB" sz="1800" kern="0" dirty="0" smtClean="0">
                <a:solidFill>
                  <a:schemeClr val="bg2"/>
                </a:solidFill>
                <a:latin typeface="Arial" charset="0"/>
              </a:rPr>
              <a:t>Joe Cordina </a:t>
            </a:r>
          </a:p>
          <a:p>
            <a:pPr marL="0" indent="0">
              <a:buFontTx/>
              <a:buNone/>
            </a:pPr>
            <a:r>
              <a:rPr lang="en-GB" sz="1800" kern="0" dirty="0" smtClean="0">
                <a:solidFill>
                  <a:schemeClr val="bg2"/>
                </a:solidFill>
                <a:latin typeface="Arial" charset="0"/>
              </a:rPr>
              <a:t>Joe Cordina &amp; Associate</a:t>
            </a:r>
          </a:p>
          <a:p>
            <a:pPr marL="0" indent="0">
              <a:buFontTx/>
              <a:buNone/>
            </a:pPr>
            <a:endParaRPr lang="en-GB" sz="1800" kern="0" dirty="0" smtClean="0">
              <a:solidFill>
                <a:schemeClr val="bg2"/>
              </a:solidFill>
              <a:latin typeface="Arial" charset="0"/>
            </a:endParaRPr>
          </a:p>
          <a:p>
            <a:pPr marL="0" indent="0">
              <a:buFontTx/>
              <a:buNone/>
            </a:pPr>
            <a:endParaRPr lang="en-GB" sz="1800" kern="0" dirty="0">
              <a:solidFill>
                <a:schemeClr val="bg2"/>
              </a:solidFill>
              <a:latin typeface="Arial" charset="0"/>
            </a:endParaRPr>
          </a:p>
          <a:p>
            <a:pPr marL="0" indent="0">
              <a:buFontTx/>
              <a:buNone/>
            </a:pPr>
            <a:endParaRPr lang="en-GB" sz="1800" kern="0" dirty="0" smtClean="0">
              <a:solidFill>
                <a:schemeClr val="bg2"/>
              </a:solidFill>
              <a:latin typeface="Arial" charset="0"/>
            </a:endParaRPr>
          </a:p>
          <a:p>
            <a:pPr marL="0" indent="0">
              <a:buFontTx/>
              <a:buNone/>
            </a:pPr>
            <a:endParaRPr lang="en-GB" sz="1800" kern="0" dirty="0" smtClean="0">
              <a:solidFill>
                <a:schemeClr val="bg2"/>
              </a:solidFill>
              <a:latin typeface="Arial" panose="020B0604020202020204" pitchFamily="34" charset="0"/>
              <a:cs typeface="Arial" panose="020B0604020202020204" pitchFamily="34" charset="0"/>
            </a:endParaRPr>
          </a:p>
          <a:p>
            <a:pPr marL="0" indent="0">
              <a:buFontTx/>
              <a:buNone/>
            </a:pPr>
            <a:r>
              <a:rPr lang="en-GB" sz="1800" kern="0" dirty="0" smtClean="0">
                <a:solidFill>
                  <a:schemeClr val="bg2"/>
                </a:solidFill>
                <a:latin typeface="Arial" panose="020B0604020202020204" pitchFamily="34" charset="0"/>
                <a:cs typeface="Arial" panose="020B0604020202020204" pitchFamily="34" charset="0"/>
              </a:rPr>
              <a:t>Pakistan </a:t>
            </a:r>
          </a:p>
          <a:p>
            <a:pPr marL="0" indent="0">
              <a:buFontTx/>
              <a:buNone/>
            </a:pPr>
            <a:r>
              <a:rPr lang="en-GB" sz="1800" kern="0" dirty="0" smtClean="0">
                <a:solidFill>
                  <a:schemeClr val="bg2"/>
                </a:solidFill>
                <a:latin typeface="Arial" panose="020B0604020202020204" pitchFamily="34" charset="0"/>
                <a:cs typeface="Arial" panose="020B0604020202020204" pitchFamily="34" charset="0"/>
              </a:rPr>
              <a:t>Saud Ansari </a:t>
            </a:r>
          </a:p>
          <a:p>
            <a:pPr marL="0" indent="0">
              <a:buFontTx/>
              <a:buNone/>
            </a:pPr>
            <a:r>
              <a:rPr lang="en-GB" sz="1800" kern="0" dirty="0" smtClean="0">
                <a:solidFill>
                  <a:schemeClr val="bg2"/>
                </a:solidFill>
                <a:latin typeface="Arial" panose="020B0604020202020204" pitchFamily="34" charset="0"/>
                <a:cs typeface="Arial" panose="020B0604020202020204" pitchFamily="34" charset="0"/>
              </a:rPr>
              <a:t>Clarkson Hyde Saud Ansari</a:t>
            </a:r>
          </a:p>
          <a:p>
            <a:endParaRPr lang="en-GB" sz="2000" kern="0" dirty="0" smtClean="0">
              <a:solidFill>
                <a:schemeClr val="bg2"/>
              </a:solidFill>
              <a:latin typeface="Arial" charset="0"/>
            </a:endParaRPr>
          </a:p>
          <a:p>
            <a:endParaRPr lang="en-GB" sz="2400" kern="0" dirty="0" smtClean="0">
              <a:solidFill>
                <a:schemeClr val="bg2"/>
              </a:solidFill>
              <a:latin typeface="Arial" charset="0"/>
            </a:endParaRPr>
          </a:p>
          <a:p>
            <a:pPr lvl="1"/>
            <a:endParaRPr lang="en-GB" sz="2000" kern="0" dirty="0" smtClean="0">
              <a:solidFill>
                <a:schemeClr val="bg2"/>
              </a:solidFill>
              <a:latin typeface="Arial" charset="0"/>
            </a:endParaRPr>
          </a:p>
        </p:txBody>
      </p:sp>
      <p:pic>
        <p:nvPicPr>
          <p:cNvPr id="16" name="Picture 15"/>
          <p:cNvPicPr/>
          <p:nvPr/>
        </p:nvPicPr>
        <p:blipFill rotWithShape="1">
          <a:blip r:embed="rId7"/>
          <a:srcRect l="7977" t="26797" r="49147" b="20440"/>
          <a:stretch/>
        </p:blipFill>
        <p:spPr bwMode="auto">
          <a:xfrm>
            <a:off x="7624514" y="3285650"/>
            <a:ext cx="1123950" cy="1106170"/>
          </a:xfrm>
          <a:prstGeom prst="rect">
            <a:avLst/>
          </a:prstGeom>
          <a:ln>
            <a:noFill/>
          </a:ln>
          <a:extLst>
            <a:ext uri="{53640926-AAD7-44D8-BBD7-CCE9431645EC}">
              <a14:shadowObscured xmlns:a14="http://schemas.microsoft.com/office/drawing/2010/main"/>
            </a:ext>
          </a:extLst>
        </p:spPr>
      </p:pic>
      <p:pic>
        <p:nvPicPr>
          <p:cNvPr id="17" name="Picture 16"/>
          <p:cNvPicPr/>
          <p:nvPr/>
        </p:nvPicPr>
        <p:blipFill rotWithShape="1">
          <a:blip r:embed="rId8"/>
          <a:srcRect l="38057" t="13710" r="32528" b="40590"/>
          <a:stretch/>
        </p:blipFill>
        <p:spPr bwMode="auto">
          <a:xfrm>
            <a:off x="7691189" y="5008769"/>
            <a:ext cx="1057275" cy="13005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67912206"/>
      </p:ext>
    </p:extLst>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circle(in)">
                                      <p:cBhvr>
                                        <p:cTn id="7" dur="20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circle(in)">
                                      <p:cBhvr>
                                        <p:cTn id="12" dur="20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circle(in)">
                                      <p:cBhvr>
                                        <p:cTn id="17" dur="2000"/>
                                        <p:tgtEl>
                                          <p:spTgt spid="3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075">
                                            <p:txEl>
                                              <p:pRg st="7" end="7"/>
                                            </p:txEl>
                                          </p:spTgt>
                                        </p:tgtEl>
                                        <p:attrNameLst>
                                          <p:attrName>style.visibility</p:attrName>
                                        </p:attrNameLst>
                                      </p:cBhvr>
                                      <p:to>
                                        <p:strVal val="visible"/>
                                      </p:to>
                                    </p:set>
                                    <p:animEffect transition="in" filter="circle(in)">
                                      <p:cBhvr>
                                        <p:cTn id="22" dur="2000"/>
                                        <p:tgtEl>
                                          <p:spTgt spid="307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075">
                                            <p:txEl>
                                              <p:pRg st="8" end="8"/>
                                            </p:txEl>
                                          </p:spTgt>
                                        </p:tgtEl>
                                        <p:attrNameLst>
                                          <p:attrName>style.visibility</p:attrName>
                                        </p:attrNameLst>
                                      </p:cBhvr>
                                      <p:to>
                                        <p:strVal val="visible"/>
                                      </p:to>
                                    </p:set>
                                    <p:animEffect transition="in" filter="circle(in)">
                                      <p:cBhvr>
                                        <p:cTn id="27" dur="2000"/>
                                        <p:tgtEl>
                                          <p:spTgt spid="307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075">
                                            <p:txEl>
                                              <p:pRg st="9" end="9"/>
                                            </p:txEl>
                                          </p:spTgt>
                                        </p:tgtEl>
                                        <p:attrNameLst>
                                          <p:attrName>style.visibility</p:attrName>
                                        </p:attrNameLst>
                                      </p:cBhvr>
                                      <p:to>
                                        <p:strVal val="visible"/>
                                      </p:to>
                                    </p:set>
                                    <p:animEffect transition="in" filter="circle(in)">
                                      <p:cBhvr>
                                        <p:cTn id="32" dur="2000"/>
                                        <p:tgtEl>
                                          <p:spTgt spid="3075">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circle(in)">
                                      <p:cBhvr>
                                        <p:cTn id="37" dur="2000"/>
                                        <p:tgtEl>
                                          <p:spTgt spid="1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3">
                                            <p:txEl>
                                              <p:pRg st="1" end="1"/>
                                            </p:txEl>
                                          </p:spTgt>
                                        </p:tgtEl>
                                        <p:attrNameLst>
                                          <p:attrName>style.visibility</p:attrName>
                                        </p:attrNameLst>
                                      </p:cBhvr>
                                      <p:to>
                                        <p:strVal val="visible"/>
                                      </p:to>
                                    </p:set>
                                    <p:animEffect transition="in" filter="circle(in)">
                                      <p:cBhvr>
                                        <p:cTn id="42" dur="2000"/>
                                        <p:tgtEl>
                                          <p:spTgt spid="1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3">
                                            <p:txEl>
                                              <p:pRg st="2" end="2"/>
                                            </p:txEl>
                                          </p:spTgt>
                                        </p:tgtEl>
                                        <p:attrNameLst>
                                          <p:attrName>style.visibility</p:attrName>
                                        </p:attrNameLst>
                                      </p:cBhvr>
                                      <p:to>
                                        <p:strVal val="visible"/>
                                      </p:to>
                                    </p:set>
                                    <p:animEffect transition="in" filter="circle(in)">
                                      <p:cBhvr>
                                        <p:cTn id="47" dur="2000"/>
                                        <p:tgtEl>
                                          <p:spTgt spid="1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3">
                                            <p:txEl>
                                              <p:pRg st="7" end="7"/>
                                            </p:txEl>
                                          </p:spTgt>
                                        </p:tgtEl>
                                        <p:attrNameLst>
                                          <p:attrName>style.visibility</p:attrName>
                                        </p:attrNameLst>
                                      </p:cBhvr>
                                      <p:to>
                                        <p:strVal val="visible"/>
                                      </p:to>
                                    </p:set>
                                    <p:animEffect transition="in" filter="circle(in)">
                                      <p:cBhvr>
                                        <p:cTn id="52" dur="2000"/>
                                        <p:tgtEl>
                                          <p:spTgt spid="1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3">
                                            <p:txEl>
                                              <p:pRg st="8" end="8"/>
                                            </p:txEl>
                                          </p:spTgt>
                                        </p:tgtEl>
                                        <p:attrNameLst>
                                          <p:attrName>style.visibility</p:attrName>
                                        </p:attrNameLst>
                                      </p:cBhvr>
                                      <p:to>
                                        <p:strVal val="visible"/>
                                      </p:to>
                                    </p:set>
                                    <p:animEffect transition="in" filter="circle(in)">
                                      <p:cBhvr>
                                        <p:cTn id="57" dur="2000"/>
                                        <p:tgtEl>
                                          <p:spTgt spid="13">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3">
                                            <p:txEl>
                                              <p:pRg st="9" end="9"/>
                                            </p:txEl>
                                          </p:spTgt>
                                        </p:tgtEl>
                                        <p:attrNameLst>
                                          <p:attrName>style.visibility</p:attrName>
                                        </p:attrNameLst>
                                      </p:cBhvr>
                                      <p:to>
                                        <p:strVal val="visible"/>
                                      </p:to>
                                    </p:set>
                                    <p:animEffect transition="in" filter="circle(in)">
                                      <p:cBhvr>
                                        <p:cTn id="62" dur="2000"/>
                                        <p:tgtEl>
                                          <p:spTgt spid="1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P spid="1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a:xfrm>
            <a:off x="457200" y="2214563"/>
            <a:ext cx="8291264" cy="1069975"/>
          </a:xfrm>
        </p:spPr>
        <p:txBody>
          <a:bodyPr/>
          <a:lstStyle/>
          <a:p>
            <a:pPr algn="l"/>
            <a:r>
              <a:rPr lang="en-GB" sz="3300" dirty="0" smtClean="0">
                <a:solidFill>
                  <a:srgbClr val="150C7F"/>
                </a:solidFill>
                <a:latin typeface="Arial" charset="0"/>
              </a:rPr>
              <a:t>Successful Tender</a:t>
            </a:r>
          </a:p>
        </p:txBody>
      </p:sp>
      <p:sp>
        <p:nvSpPr>
          <p:cNvPr id="3075" name="Rectangle 9"/>
          <p:cNvSpPr>
            <a:spLocks noGrp="1" noChangeArrowheads="1"/>
          </p:cNvSpPr>
          <p:nvPr>
            <p:ph type="body" sz="half" idx="1"/>
          </p:nvPr>
        </p:nvSpPr>
        <p:spPr>
          <a:xfrm>
            <a:off x="457200" y="3429000"/>
            <a:ext cx="8435280" cy="3150714"/>
          </a:xfrm>
          <a:noFill/>
        </p:spPr>
        <p:txBody>
          <a:bodyPr/>
          <a:lstStyle/>
          <a:p>
            <a:pPr marL="0" indent="0">
              <a:buNone/>
            </a:pPr>
            <a:endParaRPr lang="en-US" sz="1400" dirty="0">
              <a:solidFill>
                <a:schemeClr val="bg1">
                  <a:lumMod val="50000"/>
                </a:schemeClr>
              </a:solidFill>
              <a:latin typeface="Arial" charset="0"/>
              <a:ea typeface="+mj-ea"/>
              <a:cs typeface="+mj-cs"/>
            </a:endParaRPr>
          </a:p>
          <a:p>
            <a:pPr marL="0" indent="0">
              <a:buNone/>
            </a:pPr>
            <a:endParaRPr lang="en-US" sz="1400" dirty="0" smtClean="0">
              <a:solidFill>
                <a:schemeClr val="bg1">
                  <a:lumMod val="50000"/>
                </a:schemeClr>
              </a:solidFill>
              <a:latin typeface="Arial" charset="0"/>
              <a:ea typeface="+mj-ea"/>
              <a:cs typeface="+mj-cs"/>
            </a:endParaRPr>
          </a:p>
          <a:p>
            <a:endParaRPr lang="en-US" sz="2800" dirty="0" smtClean="0">
              <a:solidFill>
                <a:schemeClr val="bg1">
                  <a:lumMod val="50000"/>
                </a:schemeClr>
              </a:solidFill>
              <a:latin typeface="Arial" charset="0"/>
              <a:ea typeface="+mj-ea"/>
              <a:cs typeface="+mj-cs"/>
            </a:endParaRPr>
          </a:p>
        </p:txBody>
      </p:sp>
      <p:sp>
        <p:nvSpPr>
          <p:cNvPr id="3076" name="Line 4"/>
          <p:cNvSpPr>
            <a:spLocks noChangeShapeType="1"/>
          </p:cNvSpPr>
          <p:nvPr/>
        </p:nvSpPr>
        <p:spPr bwMode="auto">
          <a:xfrm>
            <a:off x="457200" y="3068638"/>
            <a:ext cx="8686800" cy="0"/>
          </a:xfrm>
          <a:prstGeom prst="line">
            <a:avLst/>
          </a:prstGeom>
          <a:noFill/>
          <a:ln w="57150">
            <a:solidFill>
              <a:srgbClr val="150C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7" name="Picture 78" descr="W:\CHI\norwy 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459"/>
            <a:ext cx="91440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6614"/>
            <a:ext cx="1866257" cy="990667"/>
          </a:xfrm>
          <a:prstGeom prst="rect">
            <a:avLst/>
          </a:prstGeom>
        </p:spPr>
      </p:pic>
      <p:sp>
        <p:nvSpPr>
          <p:cNvPr id="8" name="Rectangle 9"/>
          <p:cNvSpPr txBox="1">
            <a:spLocks noChangeArrowheads="1"/>
          </p:cNvSpPr>
          <p:nvPr/>
        </p:nvSpPr>
        <p:spPr bwMode="auto">
          <a:xfrm>
            <a:off x="-90264" y="3090448"/>
            <a:ext cx="8838728" cy="3150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57200" lvl="1" indent="0">
              <a:buNone/>
            </a:pPr>
            <a:r>
              <a:rPr lang="en-GB" sz="3800" kern="0" dirty="0" smtClean="0">
                <a:solidFill>
                  <a:schemeClr val="bg2"/>
                </a:solidFill>
                <a:latin typeface="Arial" charset="0"/>
              </a:rPr>
              <a:t>CH International </a:t>
            </a:r>
            <a:r>
              <a:rPr lang="en-GB" sz="3800" kern="0" dirty="0" smtClean="0">
                <a:solidFill>
                  <a:schemeClr val="bg2"/>
                </a:solidFill>
                <a:latin typeface="Arial" charset="0"/>
              </a:rPr>
              <a:t>secures tender deal, </a:t>
            </a:r>
            <a:r>
              <a:rPr lang="en-GB" sz="3800" kern="0" dirty="0" smtClean="0">
                <a:solidFill>
                  <a:schemeClr val="bg2"/>
                </a:solidFill>
                <a:latin typeface="Arial" charset="0"/>
              </a:rPr>
              <a:t>coordinated by </a:t>
            </a:r>
            <a:r>
              <a:rPr lang="en-GB" sz="3800" kern="0" dirty="0" smtClean="0">
                <a:solidFill>
                  <a:schemeClr val="bg2"/>
                </a:solidFill>
                <a:latin typeface="Arial" charset="0"/>
              </a:rPr>
              <a:t>Alberto C. </a:t>
            </a:r>
            <a:r>
              <a:rPr lang="en-GB" sz="3800" kern="0" dirty="0" err="1" smtClean="0">
                <a:solidFill>
                  <a:schemeClr val="bg2"/>
                </a:solidFill>
                <a:latin typeface="Arial" charset="0"/>
              </a:rPr>
              <a:t>Magri</a:t>
            </a:r>
            <a:r>
              <a:rPr lang="en-GB" sz="3800" kern="0" dirty="0" smtClean="0">
                <a:solidFill>
                  <a:schemeClr val="bg2"/>
                </a:solidFill>
                <a:latin typeface="Arial" charset="0"/>
              </a:rPr>
              <a:t> in Italy</a:t>
            </a:r>
            <a:endParaRPr lang="en-GB" sz="3800" kern="0" dirty="0" smtClean="0">
              <a:solidFill>
                <a:schemeClr val="bg2"/>
              </a:solidFill>
              <a:latin typeface="Arial" charset="0"/>
            </a:endParaRPr>
          </a:p>
          <a:p>
            <a:pPr marL="457200" lvl="1" indent="0">
              <a:buNone/>
            </a:pPr>
            <a:endParaRPr lang="en-GB" sz="4000" kern="0" dirty="0" smtClean="0">
              <a:solidFill>
                <a:schemeClr val="bg2"/>
              </a:solidFill>
              <a:latin typeface="Arial" charset="0"/>
            </a:endParaRPr>
          </a:p>
        </p:txBody>
      </p:sp>
      <p:pic>
        <p:nvPicPr>
          <p:cNvPr id="9" name="Picture 8"/>
          <p:cNvPicPr>
            <a:picLocks noChangeAspect="1"/>
          </p:cNvPicPr>
          <p:nvPr/>
        </p:nvPicPr>
        <p:blipFill rotWithShape="1">
          <a:blip r:embed="rId5"/>
          <a:srcRect l="28160" t="37273" r="50840" b="36477"/>
          <a:stretch/>
        </p:blipFill>
        <p:spPr>
          <a:xfrm>
            <a:off x="2267744" y="4452445"/>
            <a:ext cx="2232248" cy="2232248"/>
          </a:xfrm>
          <a:prstGeom prst="rect">
            <a:avLst/>
          </a:prstGeom>
        </p:spPr>
      </p:pic>
      <p:pic>
        <p:nvPicPr>
          <p:cNvPr id="10" name="Picture 9"/>
          <p:cNvPicPr/>
          <p:nvPr/>
        </p:nvPicPr>
        <p:blipFill>
          <a:blip r:embed="rId6"/>
          <a:stretch>
            <a:fillRect/>
          </a:stretch>
        </p:blipFill>
        <p:spPr>
          <a:xfrm>
            <a:off x="5616431" y="4226579"/>
            <a:ext cx="3513827" cy="2631421"/>
          </a:xfrm>
          <a:prstGeom prst="rect">
            <a:avLst/>
          </a:prstGeom>
        </p:spPr>
      </p:pic>
    </p:spTree>
    <p:extLst>
      <p:ext uri="{BB962C8B-B14F-4D97-AF65-F5344CB8AC3E}">
        <p14:creationId xmlns:p14="http://schemas.microsoft.com/office/powerpoint/2010/main" val="2869774189"/>
      </p:ext>
    </p:extLst>
  </p:cSld>
  <p:clrMapOvr>
    <a:masterClrMapping/>
  </p:clrMapOvr>
  <p:transition spd="med">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a:xfrm>
            <a:off x="457200" y="2214563"/>
            <a:ext cx="8291264" cy="1069975"/>
          </a:xfrm>
        </p:spPr>
        <p:txBody>
          <a:bodyPr/>
          <a:lstStyle/>
          <a:p>
            <a:pPr algn="l"/>
            <a:r>
              <a:rPr lang="en-GB" sz="3300" dirty="0" smtClean="0">
                <a:solidFill>
                  <a:srgbClr val="150C7F"/>
                </a:solidFill>
                <a:latin typeface="Arial" charset="0"/>
              </a:rPr>
              <a:t>Branding Developments</a:t>
            </a:r>
          </a:p>
        </p:txBody>
      </p:sp>
      <p:sp>
        <p:nvSpPr>
          <p:cNvPr id="3076" name="Line 4"/>
          <p:cNvSpPr>
            <a:spLocks noChangeShapeType="1"/>
          </p:cNvSpPr>
          <p:nvPr/>
        </p:nvSpPr>
        <p:spPr bwMode="auto">
          <a:xfrm>
            <a:off x="457200" y="3130734"/>
            <a:ext cx="8686800" cy="0"/>
          </a:xfrm>
          <a:prstGeom prst="line">
            <a:avLst/>
          </a:prstGeom>
          <a:noFill/>
          <a:ln w="57150">
            <a:solidFill>
              <a:srgbClr val="150C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3077" name="Picture 27" descr="W:\CHI\berlin 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847533" cy="980728"/>
          </a:xfrm>
          <a:prstGeom prst="rect">
            <a:avLst/>
          </a:prstGeom>
        </p:spPr>
      </p:pic>
      <p:pic>
        <p:nvPicPr>
          <p:cNvPr id="7" name="Picture 12" descr="W:\CHI\india we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5352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774"/>
            <a:ext cx="1852717" cy="1052736"/>
          </a:xfrm>
          <a:prstGeom prst="rect">
            <a:avLst/>
          </a:prstGeom>
        </p:spPr>
      </p:pic>
      <p:sp>
        <p:nvSpPr>
          <p:cNvPr id="11" name="Text Placeholder 10"/>
          <p:cNvSpPr>
            <a:spLocks noGrp="1"/>
          </p:cNvSpPr>
          <p:nvPr>
            <p:ph type="body" sz="half" idx="1"/>
          </p:nvPr>
        </p:nvSpPr>
        <p:spPr>
          <a:xfrm>
            <a:off x="611560" y="3113584"/>
            <a:ext cx="3598168" cy="3555776"/>
          </a:xfrm>
        </p:spPr>
        <p:txBody>
          <a:bodyPr/>
          <a:lstStyle/>
          <a:p>
            <a:r>
              <a:rPr lang="en-GB" sz="4000" dirty="0" smtClean="0">
                <a:solidFill>
                  <a:schemeClr val="bg2"/>
                </a:solidFill>
                <a:latin typeface="Arial" panose="020B0604020202020204" pitchFamily="34" charset="0"/>
                <a:cs typeface="Arial" panose="020B0604020202020204" pitchFamily="34" charset="0"/>
              </a:rPr>
              <a:t>Italy</a:t>
            </a:r>
          </a:p>
          <a:p>
            <a:r>
              <a:rPr lang="en-GB" sz="4000" dirty="0" smtClean="0">
                <a:solidFill>
                  <a:schemeClr val="bg2"/>
                </a:solidFill>
                <a:latin typeface="Arial" panose="020B0604020202020204" pitchFamily="34" charset="0"/>
                <a:cs typeface="Arial" panose="020B0604020202020204" pitchFamily="34" charset="0"/>
              </a:rPr>
              <a:t>Bulgaria</a:t>
            </a:r>
          </a:p>
          <a:p>
            <a:r>
              <a:rPr lang="en-GB" sz="4000" dirty="0" smtClean="0">
                <a:solidFill>
                  <a:schemeClr val="bg2"/>
                </a:solidFill>
                <a:latin typeface="Arial" panose="020B0604020202020204" pitchFamily="34" charset="0"/>
                <a:cs typeface="Arial" panose="020B0604020202020204" pitchFamily="34" charset="0"/>
              </a:rPr>
              <a:t>Spain</a:t>
            </a:r>
          </a:p>
          <a:p>
            <a:r>
              <a:rPr lang="en-GB" sz="4000" dirty="0" smtClean="0">
                <a:solidFill>
                  <a:schemeClr val="bg2"/>
                </a:solidFill>
                <a:latin typeface="Arial" panose="020B0604020202020204" pitchFamily="34" charset="0"/>
                <a:cs typeface="Arial" panose="020B0604020202020204" pitchFamily="34" charset="0"/>
              </a:rPr>
              <a:t>Pakistan</a:t>
            </a:r>
            <a:endParaRPr lang="en-GB" sz="4000" dirty="0">
              <a:solidFill>
                <a:schemeClr val="bg2"/>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rotWithShape="1">
          <a:blip r:embed="rId6"/>
          <a:srcRect l="69320" t="45800" r="19760" b="41600"/>
          <a:stretch/>
        </p:blipFill>
        <p:spPr>
          <a:xfrm>
            <a:off x="6903947" y="5921831"/>
            <a:ext cx="1014183" cy="936169"/>
          </a:xfrm>
          <a:prstGeom prst="rect">
            <a:avLst/>
          </a:prstGeom>
        </p:spPr>
      </p:pic>
      <p:pic>
        <p:nvPicPr>
          <p:cNvPr id="13" name="Picture 12"/>
          <p:cNvPicPr>
            <a:picLocks noChangeAspect="1"/>
          </p:cNvPicPr>
          <p:nvPr/>
        </p:nvPicPr>
        <p:blipFill rotWithShape="1">
          <a:blip r:embed="rId7"/>
          <a:srcRect l="69320" t="43699" r="19760" b="43701"/>
          <a:stretch/>
        </p:blipFill>
        <p:spPr>
          <a:xfrm>
            <a:off x="6879644" y="4952423"/>
            <a:ext cx="1038486" cy="958602"/>
          </a:xfrm>
          <a:prstGeom prst="rect">
            <a:avLst/>
          </a:prstGeom>
        </p:spPr>
      </p:pic>
      <p:pic>
        <p:nvPicPr>
          <p:cNvPr id="14" name="Picture 13"/>
          <p:cNvPicPr>
            <a:picLocks noChangeAspect="1"/>
          </p:cNvPicPr>
          <p:nvPr/>
        </p:nvPicPr>
        <p:blipFill rotWithShape="1">
          <a:blip r:embed="rId8"/>
          <a:srcRect l="68480" t="42834" r="19760" b="44750"/>
          <a:stretch/>
        </p:blipFill>
        <p:spPr>
          <a:xfrm>
            <a:off x="6838010" y="4077072"/>
            <a:ext cx="1080120" cy="912294"/>
          </a:xfrm>
          <a:prstGeom prst="rect">
            <a:avLst/>
          </a:prstGeom>
        </p:spPr>
      </p:pic>
      <p:pic>
        <p:nvPicPr>
          <p:cNvPr id="15" name="Picture 14"/>
          <p:cNvPicPr>
            <a:picLocks noChangeAspect="1"/>
          </p:cNvPicPr>
          <p:nvPr/>
        </p:nvPicPr>
        <p:blipFill rotWithShape="1">
          <a:blip r:embed="rId9"/>
          <a:srcRect l="68480" t="44750" r="19760" b="44750"/>
          <a:stretch/>
        </p:blipFill>
        <p:spPr>
          <a:xfrm>
            <a:off x="6763680" y="3187690"/>
            <a:ext cx="1152128" cy="822949"/>
          </a:xfrm>
          <a:prstGeom prst="rect">
            <a:avLst/>
          </a:prstGeom>
        </p:spPr>
      </p:pic>
    </p:spTree>
    <p:extLst>
      <p:ext uri="{BB962C8B-B14F-4D97-AF65-F5344CB8AC3E}">
        <p14:creationId xmlns:p14="http://schemas.microsoft.com/office/powerpoint/2010/main" val="3038182861"/>
      </p:ext>
    </p:extLst>
  </p:cSld>
  <p:clrMapOvr>
    <a:masterClrMapping/>
  </p:clrMapOvr>
  <p:transition spd="med">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a:xfrm>
            <a:off x="457200" y="2214563"/>
            <a:ext cx="8291264" cy="1069975"/>
          </a:xfrm>
        </p:spPr>
        <p:txBody>
          <a:bodyPr/>
          <a:lstStyle/>
          <a:p>
            <a:pPr algn="l"/>
            <a:r>
              <a:rPr lang="en-GB" sz="3300" dirty="0" smtClean="0">
                <a:solidFill>
                  <a:srgbClr val="150C7F"/>
                </a:solidFill>
                <a:latin typeface="Arial" charset="0"/>
              </a:rPr>
              <a:t>Cooperation partners</a:t>
            </a:r>
          </a:p>
        </p:txBody>
      </p:sp>
      <p:sp>
        <p:nvSpPr>
          <p:cNvPr id="3076" name="Line 4"/>
          <p:cNvSpPr>
            <a:spLocks noChangeShapeType="1"/>
          </p:cNvSpPr>
          <p:nvPr/>
        </p:nvSpPr>
        <p:spPr bwMode="auto">
          <a:xfrm>
            <a:off x="457200" y="3068960"/>
            <a:ext cx="8686800" cy="0"/>
          </a:xfrm>
          <a:prstGeom prst="line">
            <a:avLst/>
          </a:prstGeom>
          <a:noFill/>
          <a:ln w="57150">
            <a:solidFill>
              <a:srgbClr val="150C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47533" cy="980728"/>
          </a:xfrm>
          <a:prstGeom prst="rect">
            <a:avLst/>
          </a:prstGeom>
        </p:spPr>
      </p:pic>
      <p:pic>
        <p:nvPicPr>
          <p:cNvPr id="15" name="Picture 17" descr="W:\CHI\london we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646"/>
            <a:ext cx="91440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41" y="42091"/>
            <a:ext cx="1852717" cy="1052736"/>
          </a:xfrm>
          <a:prstGeom prst="rect">
            <a:avLst/>
          </a:prstGeom>
        </p:spPr>
      </p:pic>
      <p:sp>
        <p:nvSpPr>
          <p:cNvPr id="9" name="Rectangle 9"/>
          <p:cNvSpPr>
            <a:spLocks noGrp="1" noChangeArrowheads="1"/>
          </p:cNvSpPr>
          <p:nvPr>
            <p:ph type="body" sz="half" idx="1"/>
          </p:nvPr>
        </p:nvSpPr>
        <p:spPr>
          <a:xfrm>
            <a:off x="457200" y="3087103"/>
            <a:ext cx="8435280" cy="3150714"/>
          </a:xfrm>
          <a:noFill/>
        </p:spPr>
        <p:txBody>
          <a:bodyPr/>
          <a:lstStyle/>
          <a:p>
            <a:endParaRPr lang="en-GB" sz="2400" dirty="0" smtClean="0">
              <a:solidFill>
                <a:schemeClr val="bg2"/>
              </a:solidFill>
              <a:latin typeface="Arial" charset="0"/>
            </a:endParaRPr>
          </a:p>
          <a:p>
            <a:endParaRPr lang="en-GB" sz="2400" dirty="0" smtClean="0">
              <a:solidFill>
                <a:schemeClr val="bg2"/>
              </a:solidFill>
              <a:latin typeface="Arial" charset="0"/>
            </a:endParaRPr>
          </a:p>
          <a:p>
            <a:pPr lvl="1"/>
            <a:endParaRPr lang="en-GB" sz="2000" dirty="0" smtClean="0">
              <a:solidFill>
                <a:schemeClr val="bg2"/>
              </a:solidFill>
              <a:latin typeface="Arial" charset="0"/>
            </a:endParaRPr>
          </a:p>
        </p:txBody>
      </p:sp>
      <p:pic>
        <p:nvPicPr>
          <p:cNvPr id="4" name="Picture 3"/>
          <p:cNvPicPr>
            <a:picLocks noChangeAspect="1"/>
          </p:cNvPicPr>
          <p:nvPr/>
        </p:nvPicPr>
        <p:blipFill rotWithShape="1">
          <a:blip r:embed="rId5"/>
          <a:srcRect l="9680" t="10100" r="73520" b="73100"/>
          <a:stretch/>
        </p:blipFill>
        <p:spPr>
          <a:xfrm>
            <a:off x="820431" y="3110907"/>
            <a:ext cx="2099053" cy="1679242"/>
          </a:xfrm>
          <a:prstGeom prst="rect">
            <a:avLst/>
          </a:prstGeom>
        </p:spPr>
      </p:pic>
      <p:pic>
        <p:nvPicPr>
          <p:cNvPr id="5" name="Picture 4"/>
          <p:cNvPicPr>
            <a:picLocks noChangeAspect="1"/>
          </p:cNvPicPr>
          <p:nvPr/>
        </p:nvPicPr>
        <p:blipFill rotWithShape="1">
          <a:blip r:embed="rId6"/>
          <a:srcRect l="5481" t="18500" r="64280" b="72050"/>
          <a:stretch/>
        </p:blipFill>
        <p:spPr>
          <a:xfrm>
            <a:off x="5650000" y="3422129"/>
            <a:ext cx="3098464" cy="774616"/>
          </a:xfrm>
          <a:prstGeom prst="rect">
            <a:avLst/>
          </a:prstGeom>
        </p:spPr>
      </p:pic>
      <p:pic>
        <p:nvPicPr>
          <p:cNvPr id="12" name="Picture 11"/>
          <p:cNvPicPr/>
          <p:nvPr/>
        </p:nvPicPr>
        <p:blipFill rotWithShape="1">
          <a:blip r:embed="rId7"/>
          <a:srcRect l="2493" t="32198" r="31862" b="20440"/>
          <a:stretch/>
        </p:blipFill>
        <p:spPr bwMode="auto">
          <a:xfrm>
            <a:off x="820431" y="4614863"/>
            <a:ext cx="3103497" cy="1720199"/>
          </a:xfrm>
          <a:prstGeom prst="rect">
            <a:avLst/>
          </a:prstGeom>
          <a:ln>
            <a:noFill/>
          </a:ln>
          <a:extLst>
            <a:ext uri="{53640926-AAD7-44D8-BBD7-CCE9431645EC}">
              <a14:shadowObscured xmlns:a14="http://schemas.microsoft.com/office/drawing/2010/main"/>
            </a:ext>
          </a:extLst>
        </p:spPr>
      </p:pic>
      <p:pic>
        <p:nvPicPr>
          <p:cNvPr id="3" name="Picture 2"/>
          <p:cNvPicPr>
            <a:picLocks noChangeAspect="1"/>
          </p:cNvPicPr>
          <p:nvPr/>
        </p:nvPicPr>
        <p:blipFill rotWithShape="1">
          <a:blip r:embed="rId8">
            <a:extLst>
              <a:ext uri="{28A0092B-C50C-407E-A947-70E740481C1C}">
                <a14:useLocalDpi xmlns:a14="http://schemas.microsoft.com/office/drawing/2010/main" val="0"/>
              </a:ext>
            </a:extLst>
          </a:blip>
          <a:srcRect l="35038" t="29000" b="1700"/>
          <a:stretch/>
        </p:blipFill>
        <p:spPr>
          <a:xfrm>
            <a:off x="5663672" y="4219597"/>
            <a:ext cx="3131840" cy="2505686"/>
          </a:xfrm>
          <a:prstGeom prst="rect">
            <a:avLst/>
          </a:prstGeom>
        </p:spPr>
      </p:pic>
    </p:spTree>
    <p:extLst>
      <p:ext uri="{BB962C8B-B14F-4D97-AF65-F5344CB8AC3E}">
        <p14:creationId xmlns:p14="http://schemas.microsoft.com/office/powerpoint/2010/main" val="1416457335"/>
      </p:ext>
    </p:extLst>
  </p:cSld>
  <p:clrMapOvr>
    <a:masterClrMapping/>
  </p:clrMapOvr>
  <p:transition spd="med">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a:xfrm>
            <a:off x="457200" y="2214563"/>
            <a:ext cx="8291264" cy="1069975"/>
          </a:xfrm>
        </p:spPr>
        <p:txBody>
          <a:bodyPr/>
          <a:lstStyle/>
          <a:p>
            <a:pPr algn="l"/>
            <a:r>
              <a:rPr lang="en-GB" sz="3300" dirty="0" smtClean="0">
                <a:solidFill>
                  <a:srgbClr val="150C7F"/>
                </a:solidFill>
                <a:latin typeface="Arial" charset="0"/>
              </a:rPr>
              <a:t>Referrals</a:t>
            </a:r>
          </a:p>
        </p:txBody>
      </p:sp>
      <p:sp>
        <p:nvSpPr>
          <p:cNvPr id="3075" name="Rectangle 9"/>
          <p:cNvSpPr>
            <a:spLocks noGrp="1" noChangeArrowheads="1"/>
          </p:cNvSpPr>
          <p:nvPr>
            <p:ph type="body" sz="half" idx="1"/>
          </p:nvPr>
        </p:nvSpPr>
        <p:spPr>
          <a:xfrm>
            <a:off x="457200" y="3429000"/>
            <a:ext cx="8435280" cy="3150714"/>
          </a:xfrm>
          <a:noFill/>
        </p:spPr>
        <p:txBody>
          <a:bodyPr/>
          <a:lstStyle/>
          <a:p>
            <a:pPr marL="0" indent="0">
              <a:buNone/>
            </a:pPr>
            <a:endParaRPr lang="en-US" sz="1400" dirty="0">
              <a:solidFill>
                <a:schemeClr val="bg1">
                  <a:lumMod val="50000"/>
                </a:schemeClr>
              </a:solidFill>
              <a:latin typeface="Arial" charset="0"/>
              <a:ea typeface="+mj-ea"/>
              <a:cs typeface="+mj-cs"/>
            </a:endParaRPr>
          </a:p>
          <a:p>
            <a:pPr marL="0" indent="0">
              <a:buNone/>
            </a:pPr>
            <a:endParaRPr lang="en-US" sz="1400" dirty="0" smtClean="0">
              <a:solidFill>
                <a:schemeClr val="bg1">
                  <a:lumMod val="50000"/>
                </a:schemeClr>
              </a:solidFill>
              <a:latin typeface="Arial" charset="0"/>
              <a:ea typeface="+mj-ea"/>
              <a:cs typeface="+mj-cs"/>
            </a:endParaRPr>
          </a:p>
          <a:p>
            <a:endParaRPr lang="en-US" sz="2800" dirty="0" smtClean="0">
              <a:solidFill>
                <a:schemeClr val="bg1">
                  <a:lumMod val="50000"/>
                </a:schemeClr>
              </a:solidFill>
              <a:latin typeface="Arial" charset="0"/>
              <a:ea typeface="+mj-ea"/>
              <a:cs typeface="+mj-cs"/>
            </a:endParaRPr>
          </a:p>
        </p:txBody>
      </p:sp>
      <p:sp>
        <p:nvSpPr>
          <p:cNvPr id="3076" name="Line 4"/>
          <p:cNvSpPr>
            <a:spLocks noChangeShapeType="1"/>
          </p:cNvSpPr>
          <p:nvPr/>
        </p:nvSpPr>
        <p:spPr bwMode="auto">
          <a:xfrm>
            <a:off x="457200" y="3068638"/>
            <a:ext cx="8686800" cy="0"/>
          </a:xfrm>
          <a:prstGeom prst="line">
            <a:avLst/>
          </a:prstGeom>
          <a:noFill/>
          <a:ln w="57150">
            <a:solidFill>
              <a:srgbClr val="150C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7" name="Picture 78" descr="W:\CHI\norwy 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459"/>
            <a:ext cx="91440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6614"/>
            <a:ext cx="1866257" cy="990667"/>
          </a:xfrm>
          <a:prstGeom prst="rect">
            <a:avLst/>
          </a:prstGeom>
        </p:spPr>
      </p:pic>
      <p:sp>
        <p:nvSpPr>
          <p:cNvPr id="9" name="Rectangle 9"/>
          <p:cNvSpPr txBox="1">
            <a:spLocks noChangeArrowheads="1"/>
          </p:cNvSpPr>
          <p:nvPr/>
        </p:nvSpPr>
        <p:spPr bwMode="auto">
          <a:xfrm>
            <a:off x="609600" y="3581400"/>
            <a:ext cx="8435280" cy="3150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endParaRPr lang="en-GB" sz="2400" kern="0" dirty="0" smtClean="0">
              <a:solidFill>
                <a:schemeClr val="bg2"/>
              </a:solidFill>
              <a:latin typeface="Arial" charset="0"/>
            </a:endParaRPr>
          </a:p>
          <a:p>
            <a:endParaRPr lang="en-GB" sz="2000" kern="0" dirty="0" smtClean="0">
              <a:solidFill>
                <a:schemeClr val="bg2"/>
              </a:solidFill>
              <a:latin typeface="Arial" charset="0"/>
            </a:endParaRPr>
          </a:p>
          <a:p>
            <a:endParaRPr lang="en-GB" sz="2400" kern="0" dirty="0" smtClean="0">
              <a:solidFill>
                <a:schemeClr val="bg2"/>
              </a:solidFill>
              <a:latin typeface="Arial" charset="0"/>
            </a:endParaRPr>
          </a:p>
          <a:p>
            <a:pPr marL="457200" lvl="1" indent="0">
              <a:buNone/>
            </a:pPr>
            <a:endParaRPr lang="en-GB" sz="2000" kern="0" dirty="0" smtClean="0">
              <a:solidFill>
                <a:schemeClr val="bg2"/>
              </a:solidFill>
              <a:latin typeface="Arial" charset="0"/>
            </a:endParaRPr>
          </a:p>
        </p:txBody>
      </p:sp>
      <p:sp>
        <p:nvSpPr>
          <p:cNvPr id="10" name="Rectangle 9"/>
          <p:cNvSpPr txBox="1">
            <a:spLocks noChangeArrowheads="1"/>
          </p:cNvSpPr>
          <p:nvPr/>
        </p:nvSpPr>
        <p:spPr bwMode="auto">
          <a:xfrm>
            <a:off x="354360" y="3290692"/>
            <a:ext cx="8435280" cy="3441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pPr>
            <a:r>
              <a:rPr lang="en-GB" sz="2200" kern="0" dirty="0" smtClean="0">
                <a:solidFill>
                  <a:schemeClr val="bg2"/>
                </a:solidFill>
                <a:latin typeface="Arial" charset="0"/>
              </a:rPr>
              <a:t>There have been 41 referrals and advice requests in the year to date, between CH International and also with our cooperation partners. </a:t>
            </a:r>
          </a:p>
          <a:p>
            <a:pPr marL="0" indent="0">
              <a:buNone/>
            </a:pPr>
            <a:endParaRPr lang="en-GB" sz="2400" kern="0" dirty="0">
              <a:solidFill>
                <a:schemeClr val="bg2"/>
              </a:solidFill>
              <a:latin typeface="Arial" charset="0"/>
            </a:endParaRPr>
          </a:p>
          <a:p>
            <a:pPr marL="0" indent="0">
              <a:buNone/>
            </a:pPr>
            <a:r>
              <a:rPr lang="en-GB" sz="2400" kern="0" dirty="0" smtClean="0">
                <a:solidFill>
                  <a:schemeClr val="bg2"/>
                </a:solidFill>
                <a:latin typeface="Arial" charset="0"/>
              </a:rPr>
              <a:t>2015 - </a:t>
            </a:r>
            <a:r>
              <a:rPr lang="en-GB" sz="2400" kern="0" dirty="0" smtClean="0">
                <a:solidFill>
                  <a:schemeClr val="bg2"/>
                </a:solidFill>
                <a:latin typeface="Arial" charset="0"/>
              </a:rPr>
              <a:t>29 referrals/advice requests</a:t>
            </a:r>
          </a:p>
          <a:p>
            <a:pPr marL="0" indent="0">
              <a:buNone/>
            </a:pPr>
            <a:r>
              <a:rPr lang="en-GB" sz="2400" kern="0" dirty="0" smtClean="0">
                <a:solidFill>
                  <a:schemeClr val="bg2"/>
                </a:solidFill>
                <a:latin typeface="Arial" charset="0"/>
              </a:rPr>
              <a:t>2016 - </a:t>
            </a:r>
            <a:r>
              <a:rPr lang="en-GB" sz="2400" kern="0" dirty="0" smtClean="0">
                <a:solidFill>
                  <a:schemeClr val="bg2"/>
                </a:solidFill>
                <a:latin typeface="Arial" charset="0"/>
              </a:rPr>
              <a:t>23 referrals/advice requests</a:t>
            </a:r>
          </a:p>
          <a:p>
            <a:pPr marL="0" indent="0">
              <a:buNone/>
            </a:pPr>
            <a:r>
              <a:rPr lang="en-GB" sz="2400" kern="0" dirty="0" smtClean="0">
                <a:solidFill>
                  <a:schemeClr val="bg2"/>
                </a:solidFill>
                <a:latin typeface="Arial" charset="0"/>
              </a:rPr>
              <a:t>2017 - </a:t>
            </a:r>
            <a:r>
              <a:rPr lang="en-GB" sz="2400" kern="0" dirty="0" smtClean="0">
                <a:solidFill>
                  <a:schemeClr val="bg2"/>
                </a:solidFill>
                <a:latin typeface="Arial" charset="0"/>
              </a:rPr>
              <a:t>32 referrals/advice requests	</a:t>
            </a:r>
            <a:endParaRPr lang="en-GB" sz="2400" kern="0" dirty="0">
              <a:solidFill>
                <a:schemeClr val="bg2"/>
              </a:solidFill>
              <a:latin typeface="Arial" charset="0"/>
            </a:endParaRPr>
          </a:p>
          <a:p>
            <a:pPr marL="0" indent="0">
              <a:buNone/>
            </a:pPr>
            <a:r>
              <a:rPr lang="en-GB" sz="2400" kern="0" dirty="0" smtClean="0">
                <a:solidFill>
                  <a:schemeClr val="bg2"/>
                </a:solidFill>
                <a:latin typeface="Arial" charset="0"/>
              </a:rPr>
              <a:t>2018 - 41 referrals/advice requests</a:t>
            </a:r>
            <a:endParaRPr lang="en-GB" sz="2000" kern="0" dirty="0" smtClean="0">
              <a:solidFill>
                <a:schemeClr val="bg2"/>
              </a:solidFill>
              <a:latin typeface="Arial" charset="0"/>
            </a:endParaRPr>
          </a:p>
          <a:p>
            <a:endParaRPr lang="en-GB" sz="2400" kern="0" dirty="0" smtClean="0">
              <a:solidFill>
                <a:schemeClr val="bg2"/>
              </a:solidFill>
              <a:latin typeface="Arial" charset="0"/>
            </a:endParaRPr>
          </a:p>
          <a:p>
            <a:pPr lvl="1"/>
            <a:endParaRPr lang="en-GB" sz="2000" kern="0" dirty="0" smtClean="0">
              <a:solidFill>
                <a:schemeClr val="bg2"/>
              </a:solidFill>
              <a:latin typeface="Arial" charset="0"/>
            </a:endParaRPr>
          </a:p>
        </p:txBody>
      </p:sp>
    </p:spTree>
    <p:extLst>
      <p:ext uri="{BB962C8B-B14F-4D97-AF65-F5344CB8AC3E}">
        <p14:creationId xmlns:p14="http://schemas.microsoft.com/office/powerpoint/2010/main" val="2102529577"/>
      </p:ext>
    </p:extLst>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circle(in)">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circle(in)">
                                      <p:cBhvr>
                                        <p:cTn id="12" dur="20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circle(in)">
                                      <p:cBhvr>
                                        <p:cTn id="17" dur="20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circle(in)">
                                      <p:cBhvr>
                                        <p:cTn id="22" dur="20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circle(in)">
                                      <p:cBhvr>
                                        <p:cTn id="27" dur="20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a:xfrm>
            <a:off x="457200" y="2214563"/>
            <a:ext cx="8291264" cy="1069975"/>
          </a:xfrm>
        </p:spPr>
        <p:txBody>
          <a:bodyPr/>
          <a:lstStyle/>
          <a:p>
            <a:pPr algn="l"/>
            <a:r>
              <a:rPr lang="en-GB" sz="3300" dirty="0" smtClean="0">
                <a:solidFill>
                  <a:srgbClr val="150C7F"/>
                </a:solidFill>
                <a:latin typeface="Arial" charset="0"/>
              </a:rPr>
              <a:t>Initiatives Update</a:t>
            </a:r>
            <a:endParaRPr lang="en-GB" sz="3300" dirty="0" smtClean="0">
              <a:solidFill>
                <a:srgbClr val="150C7F"/>
              </a:solidFill>
              <a:latin typeface="Arial" charset="0"/>
            </a:endParaRPr>
          </a:p>
        </p:txBody>
      </p:sp>
      <p:sp>
        <p:nvSpPr>
          <p:cNvPr id="3075" name="Rectangle 9"/>
          <p:cNvSpPr>
            <a:spLocks noGrp="1" noChangeArrowheads="1"/>
          </p:cNvSpPr>
          <p:nvPr>
            <p:ph type="body" sz="half" idx="1"/>
          </p:nvPr>
        </p:nvSpPr>
        <p:spPr>
          <a:xfrm>
            <a:off x="155575" y="3239352"/>
            <a:ext cx="8880921" cy="3518266"/>
          </a:xfrm>
          <a:noFill/>
        </p:spPr>
        <p:txBody>
          <a:bodyPr/>
          <a:lstStyle/>
          <a:p>
            <a:r>
              <a:rPr lang="en-GB" sz="2600" dirty="0">
                <a:solidFill>
                  <a:schemeClr val="bg2"/>
                </a:solidFill>
                <a:latin typeface="Arial" charset="0"/>
              </a:rPr>
              <a:t>One to One Business Support Clinic </a:t>
            </a:r>
          </a:p>
          <a:p>
            <a:endParaRPr lang="en-GB" sz="2600" dirty="0" smtClean="0">
              <a:solidFill>
                <a:schemeClr val="bg2"/>
              </a:solidFill>
              <a:latin typeface="Arial" charset="0"/>
            </a:endParaRPr>
          </a:p>
          <a:p>
            <a:r>
              <a:rPr lang="en-GB" sz="2600" dirty="0" smtClean="0">
                <a:solidFill>
                  <a:schemeClr val="bg2"/>
                </a:solidFill>
                <a:latin typeface="Arial" charset="0"/>
              </a:rPr>
              <a:t>Staff Exchange </a:t>
            </a:r>
            <a:r>
              <a:rPr lang="en-GB" sz="2600" dirty="0" smtClean="0">
                <a:solidFill>
                  <a:schemeClr val="bg2"/>
                </a:solidFill>
                <a:latin typeface="Arial" charset="0"/>
              </a:rPr>
              <a:t>Programme</a:t>
            </a:r>
          </a:p>
          <a:p>
            <a:endParaRPr lang="en-GB" sz="2600" dirty="0">
              <a:solidFill>
                <a:schemeClr val="bg2"/>
              </a:solidFill>
              <a:latin typeface="Arial" charset="0"/>
            </a:endParaRPr>
          </a:p>
          <a:p>
            <a:r>
              <a:rPr lang="en-GB" sz="2600" dirty="0" smtClean="0">
                <a:solidFill>
                  <a:schemeClr val="bg2"/>
                </a:solidFill>
                <a:latin typeface="Arial" charset="0"/>
              </a:rPr>
              <a:t>Technical Group</a:t>
            </a:r>
            <a:endParaRPr lang="en-GB" sz="2600" dirty="0" smtClean="0">
              <a:solidFill>
                <a:schemeClr val="bg2"/>
              </a:solidFill>
              <a:latin typeface="Arial" charset="0"/>
            </a:endParaRPr>
          </a:p>
          <a:p>
            <a:endParaRPr lang="en-GB" sz="2600" dirty="0" smtClean="0">
              <a:solidFill>
                <a:schemeClr val="bg2"/>
              </a:solidFill>
              <a:latin typeface="Arial" charset="0"/>
            </a:endParaRPr>
          </a:p>
          <a:p>
            <a:r>
              <a:rPr lang="en-GB" sz="2600" dirty="0" smtClean="0">
                <a:solidFill>
                  <a:schemeClr val="bg2"/>
                </a:solidFill>
                <a:latin typeface="Arial" charset="0"/>
              </a:rPr>
              <a:t>Business valuation group</a:t>
            </a:r>
          </a:p>
          <a:p>
            <a:endParaRPr lang="en-GB" sz="2000" dirty="0" smtClean="0">
              <a:solidFill>
                <a:schemeClr val="bg2"/>
              </a:solidFill>
              <a:latin typeface="Arial" charset="0"/>
            </a:endParaRPr>
          </a:p>
          <a:p>
            <a:endParaRPr lang="en-GB" sz="2000" dirty="0">
              <a:solidFill>
                <a:schemeClr val="bg2"/>
              </a:solidFill>
              <a:latin typeface="Arial" charset="0"/>
            </a:endParaRPr>
          </a:p>
          <a:p>
            <a:endParaRPr lang="en-GB" sz="2000" dirty="0">
              <a:solidFill>
                <a:schemeClr val="bg2"/>
              </a:solidFill>
              <a:latin typeface="Arial" charset="0"/>
            </a:endParaRPr>
          </a:p>
          <a:p>
            <a:endParaRPr lang="en-GB" sz="2400" dirty="0" smtClean="0">
              <a:solidFill>
                <a:schemeClr val="bg2"/>
              </a:solidFill>
              <a:latin typeface="Arial" charset="0"/>
            </a:endParaRPr>
          </a:p>
          <a:p>
            <a:pPr lvl="1"/>
            <a:endParaRPr lang="en-GB" sz="2000" dirty="0" smtClean="0">
              <a:solidFill>
                <a:schemeClr val="bg2"/>
              </a:solidFill>
              <a:latin typeface="Arial" charset="0"/>
            </a:endParaRPr>
          </a:p>
        </p:txBody>
      </p:sp>
      <p:sp>
        <p:nvSpPr>
          <p:cNvPr id="3076" name="Line 4"/>
          <p:cNvSpPr>
            <a:spLocks noChangeShapeType="1"/>
          </p:cNvSpPr>
          <p:nvPr/>
        </p:nvSpPr>
        <p:spPr bwMode="auto">
          <a:xfrm>
            <a:off x="457200" y="3068638"/>
            <a:ext cx="8686800" cy="0"/>
          </a:xfrm>
          <a:prstGeom prst="line">
            <a:avLst/>
          </a:prstGeom>
          <a:noFill/>
          <a:ln w="57150">
            <a:solidFill>
              <a:srgbClr val="150C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3077" name="Picture 27" descr="W:\CHI\berlin 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6614"/>
            <a:ext cx="1866257" cy="990667"/>
          </a:xfrm>
          <a:prstGeom prst="rect">
            <a:avLst/>
          </a:prstGeom>
        </p:spPr>
      </p:pic>
      <p:sp>
        <p:nvSpPr>
          <p:cNvPr id="3" name="AutoShape 2" descr="Image result for tatyana nanovsk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Image result for tatyana nanovsk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03235027"/>
      </p:ext>
    </p:extLst>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animEffect transition="in" filter="circle(in)">
                                      <p:cBhvr>
                                        <p:cTn id="7" dur="2000"/>
                                        <p:tgtEl>
                                          <p:spTgt spid="307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75">
                                            <p:txEl>
                                              <p:pRg st="4" end="4"/>
                                            </p:txEl>
                                          </p:spTgt>
                                        </p:tgtEl>
                                        <p:attrNameLst>
                                          <p:attrName>style.visibility</p:attrName>
                                        </p:attrNameLst>
                                      </p:cBhvr>
                                      <p:to>
                                        <p:strVal val="visible"/>
                                      </p:to>
                                    </p:set>
                                    <p:animEffect transition="in" filter="circle(in)">
                                      <p:cBhvr>
                                        <p:cTn id="12" dur="2000"/>
                                        <p:tgtEl>
                                          <p:spTgt spid="307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075">
                                            <p:txEl>
                                              <p:pRg st="6" end="6"/>
                                            </p:txEl>
                                          </p:spTgt>
                                        </p:tgtEl>
                                        <p:attrNameLst>
                                          <p:attrName>style.visibility</p:attrName>
                                        </p:attrNameLst>
                                      </p:cBhvr>
                                      <p:to>
                                        <p:strVal val="visible"/>
                                      </p:to>
                                    </p:set>
                                    <p:animEffect transition="in" filter="circle(in)">
                                      <p:cBhvr>
                                        <p:cTn id="17" dur="200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theme/theme1.xml><?xml version="1.0" encoding="utf-8"?>
<a:theme xmlns:a="http://schemas.openxmlformats.org/drawingml/2006/main" name="HYDE PARTNERSHIP">
  <a:themeElements>
    <a:clrScheme name="HYDE PARTNERSHIP.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YDE PARTNERSHIP.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3200" b="0" i="0" u="none" strike="noStrike" cap="none" normalizeH="0" baseline="0" smtClean="0">
            <a:ln>
              <a:noFill/>
            </a:ln>
            <a:solidFill>
              <a:srgbClr val="0D108D"/>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3200" b="0" i="0" u="none" strike="noStrike" cap="none" normalizeH="0" baseline="0" smtClean="0">
            <a:ln>
              <a:noFill/>
            </a:ln>
            <a:solidFill>
              <a:srgbClr val="0D108D"/>
            </a:solidFill>
            <a:effectLst/>
            <a:latin typeface="Arial" charset="0"/>
          </a:defRPr>
        </a:defPPr>
      </a:lstStyle>
    </a:lnDef>
  </a:objectDefaults>
  <a:extraClrSchemeLst>
    <a:extraClrScheme>
      <a:clrScheme name="HYDE PARTNERSHIP.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YDE PARTNERSHIP.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YDE PARTNERSHIP.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YDE PARTNERSHIP.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YDE PARTNERSHIP.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YDE PARTNERSHIP.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YDE PARTNERSHIP.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C:\PROGRA~1\MICROS~2\TEMPLA~1\PRESEN~1\HYDEPA~1.POT</Template>
  <TotalTime>5279</TotalTime>
  <Words>697</Words>
  <Application>Microsoft Office PowerPoint</Application>
  <PresentationFormat>On-screen Show (4:3)</PresentationFormat>
  <Paragraphs>96</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Times New Roman</vt:lpstr>
      <vt:lpstr>HYDE PARTNERSHIP</vt:lpstr>
      <vt:lpstr>Board Update Martin Karlsson</vt:lpstr>
      <vt:lpstr>New members</vt:lpstr>
      <vt:lpstr>Successful Tender</vt:lpstr>
      <vt:lpstr>Branding Developments</vt:lpstr>
      <vt:lpstr>Cooperation partners</vt:lpstr>
      <vt:lpstr>Referrals</vt:lpstr>
      <vt:lpstr>Initiatives Update</vt:lpstr>
    </vt:vector>
  </TitlesOfParts>
  <Company>Hyde Marketing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Hyde Partnership</dc:title>
  <dc:creator>Alan Brooks</dc:creator>
  <cp:lastModifiedBy>Carly Davis</cp:lastModifiedBy>
  <cp:revision>296</cp:revision>
  <cp:lastPrinted>2013-10-04T10:46:13Z</cp:lastPrinted>
  <dcterms:created xsi:type="dcterms:W3CDTF">2005-01-14T10:20:12Z</dcterms:created>
  <dcterms:modified xsi:type="dcterms:W3CDTF">2018-09-06T10:21:56Z</dcterms:modified>
</cp:coreProperties>
</file>